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media/image1.jpeg" ContentType="image/jpeg"/>
  <Override PartName="/ppt/notesSlides/notesSlide1.xml" ContentType="application/vnd.openxmlformats-officedocument.presentationml.notesSlide+xml"/>
  <Override PartName="/ppt/media/image2.jpeg" ContentType="image/jpeg"/>
  <Override PartName="/ppt/notesSlides/notesSlide2.xml" ContentType="application/vnd.openxmlformats-officedocument.presentationml.notesSlide+xml"/>
  <Override PartName="/ppt/media/image3.jpeg" ContentType="image/jpeg"/>
  <Override PartName="/ppt/notesSlides/notesSlide3.xml" ContentType="application/vnd.openxmlformats-officedocument.presentationml.notesSlide+xml"/>
  <Override PartName="/ppt/media/image4.jpe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5.jpeg" ContentType="image/jpe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57" name="Shape 157"/>
          <p:cNvSpPr/>
          <p:nvPr>
            <p:ph type="sldImg"/>
          </p:nvPr>
        </p:nvSpPr>
        <p:spPr>
          <a:xfrm>
            <a:off x="1143000" y="685800"/>
            <a:ext cx="4572000" cy="3429000"/>
          </a:xfrm>
          <a:prstGeom prst="rect">
            <a:avLst/>
          </a:prstGeom>
        </p:spPr>
        <p:txBody>
          <a:bodyPr/>
          <a:lstStyle/>
          <a:p>
            <a:pPr/>
          </a:p>
        </p:txBody>
      </p:sp>
      <p:sp>
        <p:nvSpPr>
          <p:cNvPr id="158" name="Shape 15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Shape 166"/>
          <p:cNvSpPr/>
          <p:nvPr>
            <p:ph type="sldImg"/>
          </p:nvPr>
        </p:nvSpPr>
        <p:spPr>
          <a:prstGeom prst="rect">
            <a:avLst/>
          </a:prstGeom>
        </p:spPr>
        <p:txBody>
          <a:bodyPr/>
          <a:lstStyle/>
          <a:p>
            <a:pPr/>
          </a:p>
        </p:txBody>
      </p:sp>
      <p:sp>
        <p:nvSpPr>
          <p:cNvPr id="167" name="Shape 167"/>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a:r>
              <a:t>But before we get started, I have a confession to make. On my very first job I got to work with 3 technologies that made a profound and lasting impact on my career as a developer. Those 3 technologies were Netscape, IE4 and IE5. Thanks to those technologies, I decided to become a BE developer and I have avoided any kind of FE related work for a very long time, being a happy Java developer living on a world of XML and JSON. But in a recent project, I ended up working hand in hand with a team of FE developers, and I have to admit that since that project, I have been really jealous of the FE guys. You may be wonder what makes me so jealous?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Shape 206"/>
          <p:cNvSpPr/>
          <p:nvPr>
            <p:ph type="sldImg"/>
          </p:nvPr>
        </p:nvSpPr>
        <p:spPr>
          <a:prstGeom prst="rect">
            <a:avLst/>
          </a:prstGeom>
        </p:spPr>
        <p:txBody>
          <a:bodyPr/>
          <a:lstStyle/>
          <a:p>
            <a:pPr/>
          </a:p>
        </p:txBody>
      </p:sp>
      <p:sp>
        <p:nvSpPr>
          <p:cNvPr id="207" name="Shape 207"/>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a:r>
              <a:t>And we, BE developers, are expert on those interruptions. And we have gotten so use to it, that we think it is unavoidable. We even have comics about it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 name="Shape 212"/>
          <p:cNvSpPr/>
          <p:nvPr>
            <p:ph type="sldImg"/>
          </p:nvPr>
        </p:nvSpPr>
        <p:spPr>
          <a:prstGeom prst="rect">
            <a:avLst/>
          </a:prstGeom>
        </p:spPr>
        <p:txBody>
          <a:bodyPr/>
          <a:lstStyle/>
          <a:p>
            <a:pPr/>
          </a:p>
        </p:txBody>
      </p:sp>
      <p:sp>
        <p:nvSpPr>
          <p:cNvPr id="213" name="Shape 213"/>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a:r>
              <a:t>But maybe we are not aware of the real cost. There are several studies that try to quantify the cost of interruptions for us developers and it seems that the cost is quite high: it takes us between 10 and 15 to load back into our heads the context of the task that we were performing before the interruption. 10 minutes to be productive again. 10 minutes to context switch.</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Shape 217"/>
          <p:cNvSpPr/>
          <p:nvPr>
            <p:ph type="sldImg"/>
          </p:nvPr>
        </p:nvSpPr>
        <p:spPr>
          <a:prstGeom prst="rect">
            <a:avLst/>
          </a:prstGeom>
        </p:spPr>
        <p:txBody>
          <a:bodyPr/>
          <a:lstStyle/>
          <a:p>
            <a:pPr/>
          </a:p>
        </p:txBody>
      </p:sp>
      <p:sp>
        <p:nvSpPr>
          <p:cNvPr id="218" name="Shape 218"/>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t>And the worrying thing is that if we look at what the usability experts say,  it seems that to not lose your train of thought, interruptions cannot be longer than one second. And if an interruptions is longer than 10 seconds, there is a high chance that you will lose focus and will start fiddling with your phone, checking the news or reading your social media.</a:t>
            </a:r>
          </a:p>
          <a:p>
            <a:pPr defTabSz="914400">
              <a:lnSpc>
                <a:spcPct val="100000"/>
              </a:lnSpc>
              <a:defRPr sz="1200">
                <a:latin typeface="Calibri"/>
                <a:ea typeface="Calibri"/>
                <a:cs typeface="Calibri"/>
                <a:sym typeface="Calibri"/>
              </a:defRPr>
            </a:pPr>
          </a:p>
          <a:p>
            <a:pPr defTabSz="914400">
              <a:lnSpc>
                <a:spcPct val="100000"/>
              </a:lnSpc>
              <a:defRPr sz="1200">
                <a:latin typeface="Calibri"/>
                <a:ea typeface="Calibri"/>
                <a:cs typeface="Calibri"/>
                <a:sym typeface="Calibri"/>
              </a:defRPr>
            </a:pPr>
            <a:r>
              <a:t>And who here is able to build and start an application in less than one second?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4" name="Shape 224"/>
          <p:cNvSpPr/>
          <p:nvPr>
            <p:ph type="sldImg"/>
          </p:nvPr>
        </p:nvSpPr>
        <p:spPr>
          <a:prstGeom prst="rect">
            <a:avLst/>
          </a:prstGeom>
        </p:spPr>
        <p:txBody>
          <a:bodyPr/>
          <a:lstStyle/>
          <a:p>
            <a:pPr/>
          </a:p>
        </p:txBody>
      </p:sp>
      <p:sp>
        <p:nvSpPr>
          <p:cNvPr id="225" name="Shape 225"/>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t>Those are 30 seconds, and I am not not sure how it felt for you sitting there in the crowd, but for me standing up here in front of all of you, those 30 seconds where a very long 30 seconds.</a:t>
            </a:r>
          </a:p>
          <a:p>
            <a:pPr defTabSz="914400">
              <a:lnSpc>
                <a:spcPct val="100000"/>
              </a:lnSpc>
              <a:defRPr sz="1200">
                <a:latin typeface="Calibri"/>
                <a:ea typeface="Calibri"/>
                <a:cs typeface="Calibri"/>
                <a:sym typeface="Calibri"/>
              </a:defRPr>
            </a:pPr>
          </a:p>
          <a:p>
            <a:pPr defTabSz="914400">
              <a:lnSpc>
                <a:spcPct val="100000"/>
              </a:lnSpc>
              <a:defRPr sz="1200">
                <a:latin typeface="Calibri"/>
                <a:ea typeface="Calibri"/>
                <a:cs typeface="Calibri"/>
                <a:sym typeface="Calibri"/>
              </a:defRPr>
            </a:pPr>
            <a:r>
              <a:t>And that is for an empty application, it is not going to get any better. And we do this all the time.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Shape 229"/>
          <p:cNvSpPr/>
          <p:nvPr>
            <p:ph type="sldImg"/>
          </p:nvPr>
        </p:nvSpPr>
        <p:spPr>
          <a:prstGeom prst="rect">
            <a:avLst/>
          </a:prstGeom>
        </p:spPr>
        <p:txBody>
          <a:bodyPr/>
          <a:lstStyle/>
          <a:p>
            <a:pPr/>
          </a:p>
        </p:txBody>
      </p:sp>
      <p:sp>
        <p:nvSpPr>
          <p:cNvPr id="230" name="Shape 230"/>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t>But what can we do about it? If you want to stay productive, you will follow the advise of that wise man. You will avoid running your application, and instead, you will rely on a good test suite to give you the fast feedback to know that you are making progress and to know that you did not broke anything. And remember than for a test suite to be good, it must run under 10 seconds, because that our limit to not lose focus.</a:t>
            </a:r>
          </a:p>
          <a:p>
            <a:pPr defTabSz="914400">
              <a:lnSpc>
                <a:spcPct val="100000"/>
              </a:lnSpc>
              <a:defRPr sz="1200">
                <a:latin typeface="Calibri"/>
                <a:ea typeface="Calibri"/>
                <a:cs typeface="Calibri"/>
                <a:sym typeface="Calibri"/>
              </a:defRPr>
            </a:pPr>
          </a:p>
          <a:p>
            <a:pPr defTabSz="914400">
              <a:lnSpc>
                <a:spcPct val="100000"/>
              </a:lnSpc>
              <a:defRPr sz="1200">
                <a:latin typeface="Calibri"/>
                <a:ea typeface="Calibri"/>
                <a:cs typeface="Calibri"/>
                <a:sym typeface="Calibri"/>
              </a:defRPr>
            </a:pPr>
            <a:r>
              <a:t>But if you have been doing TDD long enough, you know that TDD has two main shortcomings.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Shape 170"/>
          <p:cNvSpPr/>
          <p:nvPr>
            <p:ph type="sldImg"/>
          </p:nvPr>
        </p:nvSpPr>
        <p:spPr>
          <a:prstGeom prst="rect">
            <a:avLst/>
          </a:prstGeom>
        </p:spPr>
        <p:txBody>
          <a:bodyPr/>
          <a:lstStyle/>
          <a:p>
            <a:pPr/>
          </a:p>
        </p:txBody>
      </p:sp>
      <p:sp>
        <p:nvSpPr>
          <p:cNvPr id="171" name="Shape 17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a:r>
              <a:t>Maybe the JS that they use was somehow different from the JS that I learned and suffer 15 years ago? A little but not enough.</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Shape 175"/>
          <p:cNvSpPr/>
          <p:nvPr>
            <p:ph type="sldImg"/>
          </p:nvPr>
        </p:nvSpPr>
        <p:spPr>
          <a:prstGeom prst="rect">
            <a:avLst/>
          </a:prstGeom>
        </p:spPr>
        <p:txBody>
          <a:bodyPr/>
          <a:lstStyle/>
          <a:p>
            <a:pPr/>
          </a:p>
        </p:txBody>
      </p:sp>
      <p:sp>
        <p:nvSpPr>
          <p:cNvPr id="176" name="Shape 176"/>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t>Maybe they have fixed all those incompatibilities between browsers that used to drive me mad?</a:t>
            </a:r>
          </a:p>
          <a:p>
            <a:pPr defTabSz="914400">
              <a:lnSpc>
                <a:spcPct val="100000"/>
              </a:lnSpc>
              <a:defRPr sz="1200">
                <a:latin typeface="Calibri"/>
                <a:ea typeface="Calibri"/>
                <a:cs typeface="Calibri"/>
                <a:sym typeface="Calibri"/>
              </a:defRPr>
            </a:pPr>
            <a:r>
              <a:t>Nop, they still exists.</a:t>
            </a:r>
          </a:p>
          <a:p>
            <a:pPr defTabSz="914400">
              <a:lnSpc>
                <a:spcPct val="100000"/>
              </a:lnSpc>
              <a:defRPr sz="1200">
                <a:latin typeface="Calibri"/>
                <a:ea typeface="Calibri"/>
                <a:cs typeface="Calibri"/>
                <a:sym typeface="Calibri"/>
              </a:defRPr>
            </a:pPr>
          </a:p>
          <a:p>
            <a:pPr defTabSz="914400">
              <a:lnSpc>
                <a:spcPct val="100000"/>
              </a:lnSpc>
              <a:defRPr sz="1200">
                <a:latin typeface="Calibri"/>
                <a:ea typeface="Calibri"/>
                <a:cs typeface="Calibri"/>
                <a:sym typeface="Calibri"/>
              </a:defRPr>
            </a:pPr>
            <a:r>
              <a:t>So, to understand why I am really jealous about the FE developers, lets see a picture of myself doing some FE work</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Shape 179"/>
          <p:cNvSpPr/>
          <p:nvPr>
            <p:ph type="sldImg"/>
          </p:nvPr>
        </p:nvSpPr>
        <p:spPr>
          <a:prstGeom prst="rect">
            <a:avLst/>
          </a:prstGeom>
        </p:spPr>
        <p:txBody>
          <a:bodyPr/>
          <a:lstStyle/>
          <a:p>
            <a:pPr/>
          </a:p>
        </p:txBody>
      </p:sp>
      <p:sp>
        <p:nvSpPr>
          <p:cNvPr id="180" name="Shape 180"/>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a:r>
              <a:t>Yeah, that is me trying to get a 2 column layout working in IE and Opera, and as you can see I am not very good at it, and as much as I try and I try, I always end up with the same end result, a pile a crap. But even if CSS doesn't make any sense to me at all, there is something really nice on this picture. Lets watch it again.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Shape 183"/>
          <p:cNvSpPr/>
          <p:nvPr>
            <p:ph type="sldImg"/>
          </p:nvPr>
        </p:nvSpPr>
        <p:spPr>
          <a:prstGeom prst="rect">
            <a:avLst/>
          </a:prstGeom>
        </p:spPr>
        <p:txBody>
          <a:bodyPr/>
          <a:lstStyle/>
          <a:p>
            <a:pPr/>
          </a:p>
        </p:txBody>
      </p:sp>
      <p:sp>
        <p:nvSpPr>
          <p:cNvPr id="184" name="Shape 184"/>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a:r>
              <a:t>Focus on Mr. Griffin’s workflow. See how he pulls from a string and he sees straight away, without any delay the effect on the blind. And if he doesn't like what he sees, he just pulls the string in a different direction. And he keeps pulling and pulling until he is done. This is what I really really miss on my day to day job.</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Shape 187"/>
          <p:cNvSpPr/>
          <p:nvPr>
            <p:ph type="sldImg"/>
          </p:nvPr>
        </p:nvSpPr>
        <p:spPr>
          <a:prstGeom prst="rect">
            <a:avLst/>
          </a:prstGeom>
        </p:spPr>
        <p:txBody>
          <a:bodyPr/>
          <a:lstStyle/>
          <a:p>
            <a:pPr/>
          </a:p>
        </p:txBody>
      </p:sp>
      <p:sp>
        <p:nvSpPr>
          <p:cNvPr id="188" name="Shape 188"/>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t>This is what makes me jealous of the FE devs. That immediate feedback. </a:t>
            </a:r>
          </a:p>
          <a:p>
            <a:pPr defTabSz="914400">
              <a:lnSpc>
                <a:spcPct val="100000"/>
              </a:lnSpc>
              <a:defRPr sz="1200">
                <a:latin typeface="Calibri"/>
                <a:ea typeface="Calibri"/>
                <a:cs typeface="Calibri"/>
                <a:sym typeface="Calibri"/>
              </a:defRPr>
            </a:pPr>
          </a:p>
          <a:p>
            <a:pPr defTabSz="914400">
              <a:lnSpc>
                <a:spcPct val="100000"/>
              </a:lnSpc>
              <a:defRPr sz="1200">
                <a:latin typeface="Calibri"/>
                <a:ea typeface="Calibri"/>
                <a:cs typeface="Calibri"/>
                <a:sym typeface="Calibri"/>
              </a:defRPr>
            </a:pPr>
            <a:r>
              <a:t>We know from Agile, Scrum and Lean, that feedback loops are important and the shorter the feedback loop, the better. But why is this immediate feedback so important during development?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Shape 191"/>
          <p:cNvSpPr/>
          <p:nvPr>
            <p:ph type="sldImg"/>
          </p:nvPr>
        </p:nvSpPr>
        <p:spPr>
          <a:prstGeom prst="rect">
            <a:avLst/>
          </a:prstGeom>
        </p:spPr>
        <p:txBody>
          <a:bodyPr/>
          <a:lstStyle/>
          <a:p>
            <a:pPr/>
          </a:p>
        </p:txBody>
      </p:sp>
      <p:sp>
        <p:nvSpPr>
          <p:cNvPr id="192" name="Shape 192"/>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t>Because without that immediate feedback, it is very hard to get into the Zone or the Flow. </a:t>
            </a:r>
          </a:p>
          <a:p>
            <a:pPr defTabSz="914400">
              <a:lnSpc>
                <a:spcPct val="100000"/>
              </a:lnSpc>
              <a:defRPr sz="1200">
                <a:latin typeface="Calibri"/>
                <a:ea typeface="Calibri"/>
                <a:cs typeface="Calibri"/>
                <a:sym typeface="Calibri"/>
              </a:defRPr>
            </a:pPr>
          </a:p>
          <a:p>
            <a:pPr defTabSz="914400">
              <a:lnSpc>
                <a:spcPct val="100000"/>
              </a:lnSpc>
              <a:defRPr sz="1200">
                <a:latin typeface="Calibri"/>
                <a:ea typeface="Calibri"/>
                <a:cs typeface="Calibri"/>
                <a:sym typeface="Calibri"/>
              </a:defRPr>
            </a:pPr>
            <a:r>
              <a:t>The Zone is that state where you feel like Neo when he realises that he is the chosen one. It is just you and the code. You are so focus, that the real world disappears, and instead you can see with absolute clarity your application, its code, its design and the data flowing around it.</a:t>
            </a:r>
          </a:p>
          <a:p>
            <a:pPr defTabSz="914400">
              <a:lnSpc>
                <a:spcPct val="100000"/>
              </a:lnSpc>
              <a:defRPr sz="1200">
                <a:latin typeface="Calibri"/>
                <a:ea typeface="Calibri"/>
                <a:cs typeface="Calibri"/>
                <a:sym typeface="Calibri"/>
              </a:defRPr>
            </a:pPr>
          </a:p>
          <a:p>
            <a:pPr defTabSz="914400">
              <a:lnSpc>
                <a:spcPct val="100000"/>
              </a:lnSpc>
              <a:defRPr sz="1200">
                <a:latin typeface="Calibri"/>
                <a:ea typeface="Calibri"/>
                <a:cs typeface="Calibri"/>
                <a:sym typeface="Calibri"/>
              </a:defRPr>
            </a:pPr>
            <a:r>
              <a:t>When you are in the Flow no problem is difficult enough, no bug can hide from you and your solutions are simple, clean and elegant.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Shape 195"/>
          <p:cNvSpPr/>
          <p:nvPr>
            <p:ph type="sldImg"/>
          </p:nvPr>
        </p:nvSpPr>
        <p:spPr>
          <a:prstGeom prst="rect">
            <a:avLst/>
          </a:prstGeom>
        </p:spPr>
        <p:txBody>
          <a:bodyPr/>
          <a:lstStyle/>
          <a:p>
            <a:pPr/>
          </a:p>
        </p:txBody>
      </p:sp>
      <p:sp>
        <p:nvSpPr>
          <p:cNvPr id="196" name="Shape 196"/>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t>When you are in the flow is when you are the most productive, and not only are you able to produce more, but what you produce, the code and its design is of a better quality. </a:t>
            </a:r>
          </a:p>
          <a:p>
            <a:pPr defTabSz="914400">
              <a:lnSpc>
                <a:spcPct val="100000"/>
              </a:lnSpc>
              <a:defRPr sz="1200">
                <a:latin typeface="Calibri"/>
                <a:ea typeface="Calibri"/>
                <a:cs typeface="Calibri"/>
                <a:sym typeface="Calibri"/>
              </a:defRPr>
            </a:pPr>
          </a:p>
          <a:p>
            <a:pPr defTabSz="914400">
              <a:lnSpc>
                <a:spcPct val="100000"/>
              </a:lnSpc>
              <a:defRPr sz="1200">
                <a:latin typeface="Calibri"/>
                <a:ea typeface="Calibri"/>
                <a:cs typeface="Calibri"/>
                <a:sym typeface="Calibri"/>
              </a:defRPr>
            </a:pPr>
            <a:r>
              <a:t>But this productivity is just a nice side effect of being in the flow.</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Shape 199"/>
          <p:cNvSpPr/>
          <p:nvPr>
            <p:ph type="sldImg"/>
          </p:nvPr>
        </p:nvSpPr>
        <p:spPr>
          <a:prstGeom prst="rect">
            <a:avLst/>
          </a:prstGeom>
        </p:spPr>
        <p:txBody>
          <a:bodyPr/>
          <a:lstStyle/>
          <a:p>
            <a:pPr/>
          </a:p>
        </p:txBody>
      </p:sp>
      <p:sp>
        <p:nvSpPr>
          <p:cNvPr id="200" name="Shape 200"/>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t>What we are looking for is that feeling of joy, that feeling of achievement, that feeling of creating something truly beautiful. </a:t>
            </a:r>
          </a:p>
          <a:p>
            <a:pPr defTabSz="914400">
              <a:lnSpc>
                <a:spcPct val="100000"/>
              </a:lnSpc>
              <a:defRPr sz="1200">
                <a:latin typeface="Calibri"/>
                <a:ea typeface="Calibri"/>
                <a:cs typeface="Calibri"/>
                <a:sym typeface="Calibri"/>
              </a:defRPr>
            </a:pPr>
          </a:p>
          <a:p>
            <a:pPr defTabSz="914400">
              <a:lnSpc>
                <a:spcPct val="100000"/>
              </a:lnSpc>
              <a:defRPr sz="1200">
                <a:latin typeface="Calibri"/>
                <a:ea typeface="Calibri"/>
                <a:cs typeface="Calibri"/>
                <a:sym typeface="Calibri"/>
              </a:defRPr>
            </a:pPr>
            <a:r>
              <a:t>And is this feeling is why I am after 16 years still a developer.</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778000" y="2298700"/>
            <a:ext cx="20828000" cy="4648200"/>
          </a:xfrm>
          <a:prstGeom prst="rect">
            <a:avLst/>
          </a:prstGeom>
        </p:spPr>
        <p:txBody>
          <a:bodyPr anchor="b"/>
          <a:lstStyle/>
          <a:p>
            <a:pPr/>
            <a:r>
              <a:t>Title Text</a:t>
            </a:r>
          </a:p>
        </p:txBody>
      </p:sp>
      <p:sp>
        <p:nvSpPr>
          <p:cNvPr id="12" name="Body Level One…"/>
          <p:cNvSpPr txBox="1"/>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2387600" y="8953500"/>
            <a:ext cx="19621500" cy="585521"/>
          </a:xfrm>
          <a:prstGeom prst="rect">
            <a:avLst/>
          </a:prstGeom>
        </p:spPr>
        <p:txBody>
          <a:bodyPr anchor="t">
            <a:spAutoFit/>
          </a:bodyPr>
          <a:lstStyle>
            <a:lvl1pPr marL="0" indent="0" algn="ctr">
              <a:spcBef>
                <a:spcPts val="0"/>
              </a:spcBef>
              <a:buSzTx/>
              <a:buNone/>
              <a:defRPr i="1" sz="3200"/>
            </a:lvl1pPr>
          </a:lstStyle>
          <a:p>
            <a:pPr/>
            <a:r>
              <a:t>–Johnny Appleseed</a:t>
            </a:r>
          </a:p>
        </p:txBody>
      </p:sp>
      <p:sp>
        <p:nvSpPr>
          <p:cNvPr id="94" name="“Type a quote here.”"/>
          <p:cNvSpPr txBox="1"/>
          <p:nvPr>
            <p:ph type="body" sz="quarter" idx="14"/>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24384000" cy="137160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Subtitle">
    <p:spTree>
      <p:nvGrpSpPr>
        <p:cNvPr id="1" name=""/>
        <p:cNvGrpSpPr/>
        <p:nvPr/>
      </p:nvGrpSpPr>
      <p:grpSpPr>
        <a:xfrm>
          <a:off x="0" y="0"/>
          <a:ext cx="0" cy="0"/>
          <a:chOff x="0" y="0"/>
          <a:chExt cx="0" cy="0"/>
        </a:xfrm>
      </p:grpSpPr>
      <p:sp>
        <p:nvSpPr>
          <p:cNvPr id="117" name="Title Text"/>
          <p:cNvSpPr txBox="1"/>
          <p:nvPr>
            <p:ph type="title"/>
          </p:nvPr>
        </p:nvSpPr>
        <p:spPr>
          <a:xfrm>
            <a:off x="4833937" y="2303859"/>
            <a:ext cx="14716126" cy="4643438"/>
          </a:xfrm>
          <a:prstGeom prst="rect">
            <a:avLst/>
          </a:prstGeom>
        </p:spPr>
        <p:txBody>
          <a:bodyPr lIns="71437" tIns="71437" rIns="71437" bIns="71437" anchor="b"/>
          <a:lstStyle>
            <a:lvl1pPr defTabSz="821531"/>
          </a:lstStyle>
          <a:p>
            <a:pPr/>
            <a:r>
              <a:t>Title Text</a:t>
            </a:r>
          </a:p>
        </p:txBody>
      </p:sp>
      <p:sp>
        <p:nvSpPr>
          <p:cNvPr id="118" name="Body Level One…"/>
          <p:cNvSpPr txBox="1"/>
          <p:nvPr>
            <p:ph type="body" sz="quarter" idx="1"/>
          </p:nvPr>
        </p:nvSpPr>
        <p:spPr>
          <a:xfrm>
            <a:off x="4833937" y="7090171"/>
            <a:ext cx="14716126" cy="1589486"/>
          </a:xfrm>
          <a:prstGeom prst="rect">
            <a:avLst/>
          </a:prstGeom>
        </p:spPr>
        <p:txBody>
          <a:bodyPr lIns="71437" tIns="71437" rIns="71437" bIns="71437" anchor="t"/>
          <a:lstStyle>
            <a:lvl1pPr marL="0" indent="0" algn="ctr" defTabSz="821531">
              <a:spcBef>
                <a:spcPts val="0"/>
              </a:spcBef>
              <a:buSzTx/>
              <a:buNone/>
            </a:lvl1pPr>
            <a:lvl2pPr marL="0" indent="0" algn="ctr" defTabSz="821531">
              <a:spcBef>
                <a:spcPts val="0"/>
              </a:spcBef>
              <a:buSzTx/>
              <a:buNone/>
            </a:lvl2pPr>
            <a:lvl3pPr marL="0" indent="0" algn="ctr" defTabSz="821531">
              <a:spcBef>
                <a:spcPts val="0"/>
              </a:spcBef>
              <a:buSzTx/>
              <a:buNone/>
            </a:lvl3pPr>
            <a:lvl4pPr marL="0" indent="0" algn="ctr" defTabSz="821531">
              <a:spcBef>
                <a:spcPts val="0"/>
              </a:spcBef>
              <a:buSzTx/>
              <a:buNone/>
            </a:lvl4pPr>
            <a:lvl5pPr marL="0" indent="0" algn="ctr" defTabSz="821531">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119" name="Slide Number"/>
          <p:cNvSpPr txBox="1"/>
          <p:nvPr>
            <p:ph type="sldNum" sz="quarter" idx="2"/>
          </p:nvPr>
        </p:nvSpPr>
        <p:spPr>
          <a:xfrm>
            <a:off x="11954103" y="13073062"/>
            <a:ext cx="466269" cy="477671"/>
          </a:xfrm>
          <a:prstGeom prst="rect">
            <a:avLst/>
          </a:prstGeom>
        </p:spPr>
        <p:txBody>
          <a:bodyPr lIns="71437" tIns="71437" rIns="71437" bIns="71437"/>
          <a:lstStyle>
            <a:lvl1pPr defTabSz="821531">
              <a:defRPr sz="2200">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ext, bullets">
    <p:spTree>
      <p:nvGrpSpPr>
        <p:cNvPr id="1" name=""/>
        <p:cNvGrpSpPr/>
        <p:nvPr/>
      </p:nvGrpSpPr>
      <p:grpSpPr>
        <a:xfrm>
          <a:off x="0" y="0"/>
          <a:ext cx="0" cy="0"/>
          <a:chOff x="0" y="0"/>
          <a:chExt cx="0" cy="0"/>
        </a:xfrm>
      </p:grpSpPr>
      <p:sp>
        <p:nvSpPr>
          <p:cNvPr id="126" name="Title Text"/>
          <p:cNvSpPr txBox="1"/>
          <p:nvPr>
            <p:ph type="title"/>
          </p:nvPr>
        </p:nvSpPr>
        <p:spPr>
          <a:xfrm>
            <a:off x="3950937" y="590549"/>
            <a:ext cx="16681450" cy="1210957"/>
          </a:xfrm>
          <a:prstGeom prst="rect">
            <a:avLst/>
          </a:prstGeom>
        </p:spPr>
        <p:txBody>
          <a:bodyPr lIns="91439" tIns="91439" rIns="91439" bIns="91439" anchor="b"/>
          <a:lstStyle>
            <a:lvl1pPr algn="l" defTabSz="914400">
              <a:defRPr b="1" sz="5200">
                <a:solidFill>
                  <a:srgbClr val="D42430"/>
                </a:solidFill>
                <a:latin typeface="Cantarell"/>
                <a:ea typeface="Cantarell"/>
                <a:cs typeface="Cantarell"/>
                <a:sym typeface="Cantarell"/>
              </a:defRPr>
            </a:lvl1pPr>
          </a:lstStyle>
          <a:p>
            <a:pPr/>
            <a:r>
              <a:t>Title Text</a:t>
            </a:r>
          </a:p>
        </p:txBody>
      </p:sp>
      <p:sp>
        <p:nvSpPr>
          <p:cNvPr id="127" name="Body Level One…"/>
          <p:cNvSpPr txBox="1"/>
          <p:nvPr>
            <p:ph type="body" sz="quarter" idx="1"/>
          </p:nvPr>
        </p:nvSpPr>
        <p:spPr>
          <a:xfrm>
            <a:off x="3948753" y="1940823"/>
            <a:ext cx="16677568" cy="931333"/>
          </a:xfrm>
          <a:prstGeom prst="rect">
            <a:avLst/>
          </a:prstGeom>
        </p:spPr>
        <p:txBody>
          <a:bodyPr lIns="91439" tIns="91439" rIns="91439" bIns="91439" anchor="t"/>
          <a:lstStyle>
            <a:lvl1pPr marL="0" indent="0" defTabSz="914400">
              <a:spcBef>
                <a:spcPts val="900"/>
              </a:spcBef>
              <a:buSzTx/>
              <a:buNone/>
              <a:defRPr b="1" sz="3800">
                <a:latin typeface="Cantarell"/>
                <a:ea typeface="Cantarell"/>
                <a:cs typeface="Cantarell"/>
                <a:sym typeface="Cantarell"/>
              </a:defRPr>
            </a:lvl1pPr>
            <a:lvl2pPr marL="845003" indent="-387803" defTabSz="914400">
              <a:spcBef>
                <a:spcPts val="900"/>
              </a:spcBef>
              <a:buSzPct val="100000"/>
              <a:buChar char="–"/>
              <a:defRPr b="1" sz="3800">
                <a:latin typeface="Cantarell"/>
                <a:ea typeface="Cantarell"/>
                <a:cs typeface="Cantarell"/>
                <a:sym typeface="Cantarell"/>
              </a:defRPr>
            </a:lvl2pPr>
            <a:lvl3pPr marL="1276350" indent="-361950" defTabSz="914400">
              <a:spcBef>
                <a:spcPts val="900"/>
              </a:spcBef>
              <a:buSzPct val="100000"/>
              <a:defRPr b="1" sz="3800">
                <a:latin typeface="Cantarell"/>
                <a:ea typeface="Cantarell"/>
                <a:cs typeface="Cantarell"/>
                <a:sym typeface="Cantarell"/>
              </a:defRPr>
            </a:lvl3pPr>
            <a:lvl4pPr marL="1805939" indent="-434339" defTabSz="914400">
              <a:spcBef>
                <a:spcPts val="900"/>
              </a:spcBef>
              <a:buSzPct val="100000"/>
              <a:buChar char="–"/>
              <a:defRPr b="1" sz="3800">
                <a:latin typeface="Cantarell"/>
                <a:ea typeface="Cantarell"/>
                <a:cs typeface="Cantarell"/>
                <a:sym typeface="Cantarell"/>
              </a:defRPr>
            </a:lvl4pPr>
            <a:lvl5pPr marL="2263139" indent="-434339" defTabSz="914400">
              <a:spcBef>
                <a:spcPts val="900"/>
              </a:spcBef>
              <a:buSzPct val="100000"/>
              <a:buChar char="»"/>
              <a:defRPr b="1" sz="3800">
                <a:latin typeface="Cantarell"/>
                <a:ea typeface="Cantarell"/>
                <a:cs typeface="Cantarell"/>
                <a:sym typeface="Cantarell"/>
              </a:defRPr>
            </a:lvl5pPr>
          </a:lstStyle>
          <a:p>
            <a:pPr/>
            <a:r>
              <a:t>Body Level One</a:t>
            </a:r>
          </a:p>
          <a:p>
            <a:pPr lvl="1"/>
            <a:r>
              <a:t>Body Level Two</a:t>
            </a:r>
          </a:p>
          <a:p>
            <a:pPr lvl="2"/>
            <a:r>
              <a:t>Body Level Three</a:t>
            </a:r>
          </a:p>
          <a:p>
            <a:pPr lvl="3"/>
            <a:r>
              <a:t>Body Level Four</a:t>
            </a:r>
          </a:p>
          <a:p>
            <a:pPr lvl="4"/>
            <a:r>
              <a:t>Body Level Five</a:t>
            </a:r>
          </a:p>
        </p:txBody>
      </p:sp>
      <p:sp>
        <p:nvSpPr>
          <p:cNvPr id="128" name="Slide Number"/>
          <p:cNvSpPr txBox="1"/>
          <p:nvPr>
            <p:ph type="sldNum" sz="quarter" idx="2"/>
          </p:nvPr>
        </p:nvSpPr>
        <p:spPr>
          <a:xfrm>
            <a:off x="11887200" y="12344400"/>
            <a:ext cx="4267200" cy="736601"/>
          </a:xfrm>
          <a:prstGeom prst="rect">
            <a:avLst/>
          </a:prstGeom>
        </p:spPr>
        <p:txBody>
          <a:bodyPr lIns="91439" tIns="91439" rIns="91439" bIns="91439" anchor="ctr"/>
          <a:lstStyle>
            <a:lvl1pPr algn="r" defTabSz="914400">
              <a:defRPr sz="2200">
                <a:latin typeface="Avenir Roman"/>
                <a:ea typeface="Avenir Roman"/>
                <a:cs typeface="Avenir Roman"/>
                <a:sym typeface="Avenir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copy">
    <p:spTree>
      <p:nvGrpSpPr>
        <p:cNvPr id="1" name=""/>
        <p:cNvGrpSpPr/>
        <p:nvPr/>
      </p:nvGrpSpPr>
      <p:grpSpPr>
        <a:xfrm>
          <a:off x="0" y="0"/>
          <a:ext cx="0" cy="0"/>
          <a:chOff x="0" y="0"/>
          <a:chExt cx="0" cy="0"/>
        </a:xfrm>
      </p:grpSpPr>
      <p:sp>
        <p:nvSpPr>
          <p:cNvPr id="135" name="Title Text"/>
          <p:cNvSpPr txBox="1"/>
          <p:nvPr>
            <p:ph type="title"/>
          </p:nvPr>
        </p:nvSpPr>
        <p:spPr>
          <a:xfrm>
            <a:off x="4387453" y="357187"/>
            <a:ext cx="15609094" cy="3036095"/>
          </a:xfrm>
          <a:prstGeom prst="rect">
            <a:avLst/>
          </a:prstGeom>
        </p:spPr>
        <p:txBody>
          <a:bodyPr lIns="71437" tIns="71437" rIns="71437" bIns="71437"/>
          <a:lstStyle>
            <a:lvl1pPr defTabSz="821531"/>
          </a:lstStyle>
          <a:p>
            <a:pPr/>
            <a:r>
              <a:t>Title Text</a:t>
            </a:r>
          </a:p>
        </p:txBody>
      </p:sp>
      <p:sp>
        <p:nvSpPr>
          <p:cNvPr id="136" name="Slide Number"/>
          <p:cNvSpPr txBox="1"/>
          <p:nvPr>
            <p:ph type="sldNum" sz="quarter" idx="2"/>
          </p:nvPr>
        </p:nvSpPr>
        <p:spPr>
          <a:xfrm>
            <a:off x="11954103" y="13073062"/>
            <a:ext cx="466269" cy="477671"/>
          </a:xfrm>
          <a:prstGeom prst="rect">
            <a:avLst/>
          </a:prstGeom>
        </p:spPr>
        <p:txBody>
          <a:bodyPr lIns="71437" tIns="71437" rIns="71437" bIns="71437"/>
          <a:lstStyle>
            <a:lvl1pPr defTabSz="821531">
              <a:defRPr sz="22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143" name="Title Text"/>
          <p:cNvSpPr txBox="1"/>
          <p:nvPr>
            <p:ph type="title"/>
          </p:nvPr>
        </p:nvSpPr>
        <p:spPr>
          <a:xfrm>
            <a:off x="4833937" y="4536281"/>
            <a:ext cx="14716126" cy="4643438"/>
          </a:xfrm>
          <a:prstGeom prst="rect">
            <a:avLst/>
          </a:prstGeom>
        </p:spPr>
        <p:txBody>
          <a:bodyPr lIns="71437" tIns="71437" rIns="71437" bIns="71437"/>
          <a:lstStyle>
            <a:lvl1pPr defTabSz="821531"/>
          </a:lstStyle>
          <a:p>
            <a:pPr/>
            <a:r>
              <a:t>Title Text</a:t>
            </a:r>
          </a:p>
        </p:txBody>
      </p:sp>
      <p:sp>
        <p:nvSpPr>
          <p:cNvPr id="144" name="Slide Number"/>
          <p:cNvSpPr txBox="1"/>
          <p:nvPr>
            <p:ph type="sldNum" sz="quarter" idx="2"/>
          </p:nvPr>
        </p:nvSpPr>
        <p:spPr>
          <a:xfrm>
            <a:off x="11954103" y="13073062"/>
            <a:ext cx="466269" cy="477671"/>
          </a:xfrm>
          <a:prstGeom prst="rect">
            <a:avLst/>
          </a:prstGeom>
        </p:spPr>
        <p:txBody>
          <a:bodyPr lIns="71437" tIns="71437" rIns="71437" bIns="71437"/>
          <a:lstStyle>
            <a:lvl1pPr defTabSz="821531">
              <a:defRPr sz="22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51" name="Slide Number"/>
          <p:cNvSpPr txBox="1"/>
          <p:nvPr>
            <p:ph type="sldNum" sz="quarter" idx="2"/>
          </p:nvPr>
        </p:nvSpPr>
        <p:spPr>
          <a:xfrm>
            <a:off x="17475200" y="12344399"/>
            <a:ext cx="5689600" cy="736601"/>
          </a:xfrm>
          <a:prstGeom prst="rect">
            <a:avLst/>
          </a:prstGeom>
        </p:spPr>
        <p:txBody>
          <a:bodyPr wrap="square" lIns="121919" tIns="121919" rIns="121919" bIns="121919" anchor="ctr"/>
          <a:lstStyle>
            <a:lvl1pPr algn="r" defTabSz="973666">
              <a:defRPr sz="3200">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3125968" y="673100"/>
            <a:ext cx="18135601" cy="8737600"/>
          </a:xfrm>
          <a:prstGeom prst="rect">
            <a:avLst/>
          </a:prstGeom>
        </p:spPr>
        <p:txBody>
          <a:bodyPr lIns="91439" tIns="45719" rIns="91439" bIns="45719" anchor="t">
            <a:noAutofit/>
          </a:bodyPr>
          <a:lstStyle/>
          <a:p>
            <a:pPr/>
          </a:p>
        </p:txBody>
      </p:sp>
      <p:sp>
        <p:nvSpPr>
          <p:cNvPr id="21" name="Title Text"/>
          <p:cNvSpPr txBox="1"/>
          <p:nvPr>
            <p:ph type="title"/>
          </p:nvPr>
        </p:nvSpPr>
        <p:spPr>
          <a:xfrm>
            <a:off x="635000" y="9512300"/>
            <a:ext cx="23114000" cy="2006600"/>
          </a:xfrm>
          <a:prstGeom prst="rect">
            <a:avLst/>
          </a:prstGeom>
        </p:spPr>
        <p:txBody>
          <a:bodyPr anchor="b"/>
          <a:lstStyle/>
          <a:p>
            <a:pPr/>
            <a:r>
              <a:t>Title Text</a:t>
            </a:r>
          </a:p>
        </p:txBody>
      </p:sp>
      <p:sp>
        <p:nvSpPr>
          <p:cNvPr id="22" name="Body Level One…"/>
          <p:cNvSpPr txBox="1"/>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778000" y="4533900"/>
            <a:ext cx="20828000" cy="46482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13"/>
          </p:nvPr>
        </p:nvSpPr>
        <p:spPr>
          <a:xfrm>
            <a:off x="13165980" y="952500"/>
            <a:ext cx="9525001" cy="11468100"/>
          </a:xfrm>
          <a:prstGeom prst="rect">
            <a:avLst/>
          </a:prstGeom>
        </p:spPr>
        <p:txBody>
          <a:bodyPr lIns="91439" tIns="45719" rIns="91439" bIns="45719" anchor="t">
            <a:noAutofit/>
          </a:bodyPr>
          <a:lstStyle/>
          <a:p>
            <a:pPr/>
          </a:p>
        </p:txBody>
      </p:sp>
      <p:sp>
        <p:nvSpPr>
          <p:cNvPr id="39" name="Title Text"/>
          <p:cNvSpPr txBox="1"/>
          <p:nvPr>
            <p:ph type="title"/>
          </p:nvPr>
        </p:nvSpPr>
        <p:spPr>
          <a:xfrm>
            <a:off x="1651000" y="952500"/>
            <a:ext cx="10223500" cy="5549900"/>
          </a:xfrm>
          <a:prstGeom prst="rect">
            <a:avLst/>
          </a:prstGeom>
        </p:spPr>
        <p:txBody>
          <a:bodyPr anchor="b"/>
          <a:lstStyle>
            <a:lvl1pPr>
              <a:defRPr sz="8400"/>
            </a:lvl1pPr>
          </a:lstStyle>
          <a:p>
            <a:pPr/>
            <a:r>
              <a:t>Title Text</a:t>
            </a:r>
          </a:p>
        </p:txBody>
      </p:sp>
      <p:sp>
        <p:nvSpPr>
          <p:cNvPr id="40" name="Body Level One…"/>
          <p:cNvSpPr txBox="1"/>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13169900" y="3149600"/>
            <a:ext cx="9525000" cy="92964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15760700" y="7048500"/>
            <a:ext cx="7404100" cy="5549900"/>
          </a:xfrm>
          <a:prstGeom prst="rect">
            <a:avLst/>
          </a:prstGeom>
        </p:spPr>
        <p:txBody>
          <a:bodyPr lIns="91439" tIns="45719" rIns="91439" bIns="45719" anchor="t">
            <a:noAutofit/>
          </a:bodyPr>
          <a:lstStyle/>
          <a:p>
            <a:pPr/>
          </a:p>
        </p:txBody>
      </p:sp>
      <p:sp>
        <p:nvSpPr>
          <p:cNvPr id="84" name="Image"/>
          <p:cNvSpPr/>
          <p:nvPr>
            <p:ph type="pic" sz="quarter" idx="14"/>
          </p:nvPr>
        </p:nvSpPr>
        <p:spPr>
          <a:xfrm>
            <a:off x="15760700" y="1130300"/>
            <a:ext cx="7404100" cy="5549900"/>
          </a:xfrm>
          <a:prstGeom prst="rect">
            <a:avLst/>
          </a:prstGeom>
        </p:spPr>
        <p:txBody>
          <a:bodyPr lIns="91439" tIns="45719" rIns="91439" bIns="45719" anchor="t">
            <a:noAutofit/>
          </a:bodyPr>
          <a:lstStyle/>
          <a:p>
            <a:pPr/>
          </a:p>
        </p:txBody>
      </p:sp>
      <p:sp>
        <p:nvSpPr>
          <p:cNvPr id="85" name="Image"/>
          <p:cNvSpPr/>
          <p:nvPr>
            <p:ph type="pic" idx="15"/>
          </p:nvPr>
        </p:nvSpPr>
        <p:spPr>
          <a:xfrm>
            <a:off x="1206500" y="1130300"/>
            <a:ext cx="14173200" cy="114681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b="0" sz="24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gif"/></Relationships>

</file>

<file path=ppt/slides/_rels/slide12.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png"/><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9.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gif"/></Relationships>

</file>

<file path=ppt/slides/_rels/slide2.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gif"/></Relationships>

</file>

<file path=ppt/slides/_rels/slide22.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image" Target="../media/image8.png"/><Relationship Id="rId8" Type="http://schemas.openxmlformats.org/officeDocument/2006/relationships/image" Target="../media/image5.gif"/></Relationships>

</file>

<file path=ppt/slides/_rels/slide23.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9.png"/><Relationship Id="rId3" Type="http://schemas.openxmlformats.org/officeDocument/2006/relationships/image" Target="../media/image10.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11.jpeg"/><Relationship Id="rId6" Type="http://schemas.openxmlformats.org/officeDocument/2006/relationships/image" Target="../media/image8.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30.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https://vimeo.com/123513496" TargetMode="External"/><Relationship Id="rId3" Type="http://schemas.openxmlformats.org/officeDocument/2006/relationships/hyperlink" Target="https://www.youtube.com/watch?v=KZjFVdU8VLI" TargetMode="External"/><Relationship Id="rId4" Type="http://schemas.openxmlformats.org/officeDocument/2006/relationships/hyperlink" Target="http://debug.elm-lang.org/" TargetMode="External"/><Relationship Id="rId5" Type="http://schemas.openxmlformats.org/officeDocument/2006/relationships/hyperlink" Target="https://www.youtube.com/watch?v=bTRUC78X87g" TargetMode="External"/><Relationship Id="rId6" Type="http://schemas.openxmlformats.org/officeDocument/2006/relationships/hyperlink" Target="https://www.youtube.com/watch?v=EwI-e3WlTew" TargetMode="External"/><Relationship Id="rId7" Type="http://schemas.openxmlformats.org/officeDocument/2006/relationships/hyperlink" Target="https://www.youtube.com/watch?v=Ci4uviG8S0o" TargetMode="External"/><Relationship Id="rId8" Type="http://schemas.openxmlformats.org/officeDocument/2006/relationships/hyperlink" Target="https://www.youtube.com/watch?v=mVXTcAEKgF8" TargetMode="External"/><Relationship Id="rId9" Type="http://schemas.openxmlformats.org/officeDocument/2006/relationships/hyperlink" Target="https://www.youtube.com/watch?v=tJr_TD1BtF0" TargetMode="External"/><Relationship Id="rId10" Type="http://schemas.openxmlformats.org/officeDocument/2006/relationships/hyperlink" Target="https://www.youtube.com/watch?v=yY1FSsUV-8c" TargetMode="External"/></Relationships>

</file>

<file path=ppt/slides/_rels/slide32.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6.gif"/></Relationships>

</file>

<file path=ppt/slides/_rels/slide33.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https://vimeo.com/36579366" TargetMode="External"/><Relationship Id="rId3" Type="http://schemas.openxmlformats.org/officeDocument/2006/relationships/hyperlink" Target="https://www.youtube.com/watch?v=_gZK0tW8EhQ" TargetMode="External"/><Relationship Id="rId4" Type="http://schemas.openxmlformats.org/officeDocument/2006/relationships/hyperlink" Target="https://www.nngroup.com/books/usability-engineering/" TargetMode="External"/><Relationship Id="rId5" Type="http://schemas.openxmlformats.org/officeDocument/2006/relationships/hyperlink" Target="https://github.com/dlebrero/repl-driven-development-talk" TargetMode="External"/></Relationships>

</file>

<file path=ppt/slides/_rels/slide34.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hyperlink" Target="http://danlebrero.com" TargetMode="External"/><Relationship Id="rId3" Type="http://schemas.openxmlformats.org/officeDocument/2006/relationships/hyperlink" Target="https://akvo.org/" TargetMode="External"/><Relationship Id="rId4" Type="http://schemas.openxmlformats.org/officeDocument/2006/relationships/image" Target="../media/image12.jpeg"/><Relationship Id="rId5" Type="http://schemas.openxmlformats.org/officeDocument/2006/relationships/image" Target="../media/image1.tif"/></Relationships>

</file>

<file path=ppt/slides/_rels/slide4.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4.jpeg"/><Relationship Id="rId4" Type="http://schemas.openxmlformats.org/officeDocument/2006/relationships/image" Target="../media/image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1.gif"/></Relationships>

</file>

<file path=ppt/slides/_rels/slide6.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1.gif"/></Relationships>

</file>

<file path=ppt/slides/_rels/slide7.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60" name="REPL Driven…"/>
          <p:cNvSpPr txBox="1"/>
          <p:nvPr>
            <p:ph type="title" idx="4294967295"/>
          </p:nvPr>
        </p:nvSpPr>
        <p:spPr>
          <a:xfrm>
            <a:off x="-2" y="1672166"/>
            <a:ext cx="24384004" cy="5126568"/>
          </a:xfrm>
          <a:prstGeom prst="rect">
            <a:avLst/>
          </a:prstGeom>
        </p:spPr>
        <p:txBody>
          <a:bodyPr lIns="0" tIns="0" rIns="0" bIns="0" anchor="b"/>
          <a:lstStyle/>
          <a:p>
            <a:pPr defTabSz="838200">
              <a:defRPr sz="13000">
                <a:latin typeface="Helvetica Light"/>
                <a:ea typeface="Helvetica Light"/>
                <a:cs typeface="Helvetica Light"/>
                <a:sym typeface="Helvetica Light"/>
              </a:defRPr>
            </a:pPr>
            <a:r>
              <a:rPr sz="16000">
                <a:solidFill>
                  <a:srgbClr val="FEFDFD"/>
                </a:solidFill>
                <a:latin typeface="Franklin Gothic Medium"/>
                <a:ea typeface="Franklin Gothic Medium"/>
                <a:cs typeface="Franklin Gothic Medium"/>
                <a:sym typeface="Franklin Gothic Medium"/>
              </a:rPr>
              <a:t>REPL Driven</a:t>
            </a:r>
            <a:endParaRPr sz="16000">
              <a:solidFill>
                <a:srgbClr val="FEFDFD"/>
              </a:solidFill>
              <a:latin typeface="Franklin Gothic Medium"/>
              <a:ea typeface="Franklin Gothic Medium"/>
              <a:cs typeface="Franklin Gothic Medium"/>
              <a:sym typeface="Franklin Gothic Medium"/>
            </a:endParaRPr>
          </a:p>
          <a:p>
            <a:pPr defTabSz="838200">
              <a:defRPr sz="13000">
                <a:latin typeface="Helvetica Light"/>
                <a:ea typeface="Helvetica Light"/>
                <a:cs typeface="Helvetica Light"/>
                <a:sym typeface="Helvetica Light"/>
              </a:defRPr>
            </a:pPr>
            <a:r>
              <a:rPr sz="16000">
                <a:solidFill>
                  <a:srgbClr val="FEFDFD"/>
                </a:solidFill>
                <a:latin typeface="Franklin Gothic Medium"/>
                <a:ea typeface="Franklin Gothic Medium"/>
                <a:cs typeface="Franklin Gothic Medium"/>
                <a:sym typeface="Franklin Gothic Medium"/>
              </a:rPr>
              <a:t>Development</a:t>
            </a:r>
          </a:p>
        </p:txBody>
      </p:sp>
      <p:sp>
        <p:nvSpPr>
          <p:cNvPr id="161" name="Dan Lebrero"/>
          <p:cNvSpPr txBox="1"/>
          <p:nvPr>
            <p:ph type="body" sz="quarter" idx="4294967295"/>
          </p:nvPr>
        </p:nvSpPr>
        <p:spPr>
          <a:xfrm>
            <a:off x="-2" y="8779933"/>
            <a:ext cx="24384004" cy="1265767"/>
          </a:xfrm>
          <a:prstGeom prst="rect">
            <a:avLst/>
          </a:prstGeom>
        </p:spPr>
        <p:txBody>
          <a:bodyPr lIns="0" tIns="0" rIns="0" bIns="0" anchor="t"/>
          <a:lstStyle>
            <a:lvl1pPr marL="0" indent="0" algn="ctr" defTabSz="973666">
              <a:spcBef>
                <a:spcPts val="0"/>
              </a:spcBef>
              <a:buSzTx/>
              <a:buNone/>
              <a:defRPr sz="6800">
                <a:solidFill>
                  <a:srgbClr val="FFFFFF"/>
                </a:solidFill>
                <a:latin typeface="Franklin Gothic Book"/>
                <a:ea typeface="Franklin Gothic Book"/>
                <a:cs typeface="Franklin Gothic Book"/>
                <a:sym typeface="Franklin Gothic Book"/>
              </a:defRPr>
            </a:lvl1pPr>
          </a:lstStyle>
          <a:p>
            <a:pPr>
              <a:defRPr sz="5600">
                <a:solidFill>
                  <a:srgbClr val="000000"/>
                </a:solidFill>
                <a:latin typeface="Helvetica Light"/>
                <a:ea typeface="Helvetica Light"/>
                <a:cs typeface="Helvetica Light"/>
                <a:sym typeface="Helvetica Light"/>
              </a:defRPr>
            </a:pPr>
            <a:r>
              <a:rPr sz="6800">
                <a:solidFill>
                  <a:srgbClr val="FFFFFF"/>
                </a:solidFill>
                <a:latin typeface="Franklin Gothic Book"/>
                <a:ea typeface="Franklin Gothic Book"/>
                <a:cs typeface="Franklin Gothic Book"/>
                <a:sym typeface="Franklin Gothic Book"/>
              </a:rPr>
              <a:t>Dan Lebrero</a:t>
            </a:r>
          </a:p>
        </p:txBody>
      </p:sp>
      <p:sp>
        <p:nvSpPr>
          <p:cNvPr id="162" name="Prague, 18-19 October 2018"/>
          <p:cNvSpPr txBox="1"/>
          <p:nvPr/>
        </p:nvSpPr>
        <p:spPr>
          <a:xfrm>
            <a:off x="17062315" y="12683066"/>
            <a:ext cx="6051685" cy="789941"/>
          </a:xfrm>
          <a:prstGeom prst="rect">
            <a:avLst/>
          </a:prstGeom>
          <a:ln w="12700">
            <a:miter lim="400000"/>
          </a:ln>
          <a:extLst>
            <a:ext uri="{C572A759-6A51-4108-AA02-DFA0A04FC94B}">
              <ma14:wrappingTextBoxFlag xmlns:ma14="http://schemas.microsoft.com/office/mac/drawingml/2011/main" val="1"/>
            </a:ext>
          </a:extLst>
        </p:spPr>
        <p:txBody>
          <a:bodyPr wrap="none" lIns="121919" tIns="121919" rIns="121919" bIns="121919">
            <a:spAutoFit/>
          </a:bodyPr>
          <a:lstStyle>
            <a:lvl1pPr algn="r" defTabSz="762000">
              <a:defRPr b="0" sz="3600">
                <a:solidFill>
                  <a:srgbClr val="333333"/>
                </a:solidFill>
                <a:latin typeface="Franklin Gothic Medium"/>
                <a:ea typeface="Franklin Gothic Medium"/>
                <a:cs typeface="Franklin Gothic Medium"/>
                <a:sym typeface="Franklin Gothic Medium"/>
              </a:defRPr>
            </a:lvl1pPr>
          </a:lstStyle>
          <a:p>
            <a:pPr>
              <a:defRPr sz="2800">
                <a:solidFill>
                  <a:srgbClr val="000000"/>
                </a:solidFill>
                <a:latin typeface="Helvetica Light"/>
                <a:ea typeface="Helvetica Light"/>
                <a:cs typeface="Helvetica Light"/>
                <a:sym typeface="Helvetica Light"/>
              </a:defRPr>
            </a:pPr>
            <a:r>
              <a:rPr sz="3600">
                <a:solidFill>
                  <a:srgbClr val="333333"/>
                </a:solidFill>
                <a:latin typeface="Franklin Gothic Medium"/>
                <a:ea typeface="Franklin Gothic Medium"/>
                <a:cs typeface="Franklin Gothic Medium"/>
                <a:sym typeface="Franklin Gothic Medium"/>
              </a:rPr>
              <a:t>Prague, 18-19 October 2018</a:t>
            </a:r>
          </a:p>
        </p:txBody>
      </p:sp>
      <p:sp>
        <p:nvSpPr>
          <p:cNvPr id="163" name="Line"/>
          <p:cNvSpPr/>
          <p:nvPr/>
        </p:nvSpPr>
        <p:spPr>
          <a:xfrm>
            <a:off x="8064500" y="7818966"/>
            <a:ext cx="8255001" cy="1"/>
          </a:xfrm>
          <a:prstGeom prst="line">
            <a:avLst/>
          </a:prstGeom>
          <a:ln w="12700">
            <a:solidFill>
              <a:srgbClr val="FFFFFF"/>
            </a:solidFill>
            <a:prstDash val="sysDash"/>
            <a:miter lim="0"/>
          </a:ln>
        </p:spPr>
        <p:txBody>
          <a:bodyPr lIns="121919" tIns="121919" rIns="121919" bIns="121919"/>
          <a:lstStyle/>
          <a:p>
            <a:pPr algn="l" defTabSz="1219200">
              <a:defRPr b="0" sz="3200">
                <a:latin typeface="Helvetica"/>
                <a:ea typeface="Helvetica"/>
                <a:cs typeface="Helvetica"/>
                <a:sym typeface="Helvetica"/>
              </a:defRPr>
            </a:pP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Joy"/>
          <p:cNvSpPr txBox="1"/>
          <p:nvPr/>
        </p:nvSpPr>
        <p:spPr>
          <a:xfrm>
            <a:off x="9259913" y="4391659"/>
            <a:ext cx="5864175" cy="4932681"/>
          </a:xfrm>
          <a:prstGeom prst="rect">
            <a:avLst/>
          </a:prstGeom>
          <a:ln w="12700">
            <a:miter lim="400000"/>
          </a:ln>
          <a:extLst>
            <a:ext uri="{C572A759-6A51-4108-AA02-DFA0A04FC94B}">
              <ma14:wrappingTextBoxFlag xmlns:ma14="http://schemas.microsoft.com/office/mac/drawingml/2011/main" val="1"/>
            </a:ext>
          </a:extLst>
        </p:spPr>
        <p:txBody>
          <a:bodyPr wrap="none" tIns="91439" bIns="91439">
            <a:spAutoFit/>
          </a:bodyPr>
          <a:lstStyle>
            <a:lvl1pPr algn="l" defTabSz="914400">
              <a:defRPr b="0" sz="27400">
                <a:latin typeface="Avenir Heavy"/>
                <a:ea typeface="Avenir Heavy"/>
                <a:cs typeface="Avenir Heavy"/>
                <a:sym typeface="Avenir Heavy"/>
              </a:defRPr>
            </a:lvl1pPr>
          </a:lstStyle>
          <a:p>
            <a:pPr/>
            <a:r>
              <a:t>Joy</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2" name="12uj24 copy.gif" descr="12uj24 copy.gif"/>
          <p:cNvPicPr>
            <a:picLocks noChangeAspect="0"/>
          </p:cNvPicPr>
          <p:nvPr/>
        </p:nvPicPr>
        <p:blipFill>
          <a:blip r:embed="rId2">
            <a:extLst/>
          </a:blip>
          <a:stretch>
            <a:fillRect/>
          </a:stretch>
        </p:blipFill>
        <p:spPr>
          <a:xfrm>
            <a:off x="3111592" y="1762882"/>
            <a:ext cx="18160816" cy="10190236"/>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Title"/>
          <p:cNvSpPr txBox="1"/>
          <p:nvPr>
            <p:ph type="title"/>
          </p:nvPr>
        </p:nvSpPr>
        <p:spPr>
          <a:prstGeom prst="rect">
            <a:avLst/>
          </a:prstGeom>
        </p:spPr>
        <p:txBody>
          <a:bodyPr/>
          <a:lstStyle/>
          <a:p>
            <a:pPr/>
            <a:r>
              <a:t> </a:t>
            </a:r>
          </a:p>
        </p:txBody>
      </p:sp>
      <p:pic>
        <p:nvPicPr>
          <p:cNvPr id="205" name="compiling.png" descr="compiling.png"/>
          <p:cNvPicPr>
            <a:picLocks noChangeAspect="1"/>
          </p:cNvPicPr>
          <p:nvPr/>
        </p:nvPicPr>
        <p:blipFill>
          <a:blip r:embed="rId3">
            <a:extLst/>
          </a:blip>
          <a:stretch>
            <a:fillRect/>
          </a:stretch>
        </p:blipFill>
        <p:spPr>
          <a:xfrm>
            <a:off x="5562510" y="1079268"/>
            <a:ext cx="13258980" cy="11557464"/>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Title"/>
          <p:cNvSpPr txBox="1"/>
          <p:nvPr>
            <p:ph type="title"/>
          </p:nvPr>
        </p:nvSpPr>
        <p:spPr>
          <a:prstGeom prst="rect">
            <a:avLst/>
          </a:prstGeom>
        </p:spPr>
        <p:txBody>
          <a:bodyPr/>
          <a:lstStyle/>
          <a:p>
            <a:pPr/>
            <a:r>
              <a:t> </a:t>
            </a:r>
          </a:p>
        </p:txBody>
      </p:sp>
      <p:sp>
        <p:nvSpPr>
          <p:cNvPr id="210" name="http://blog.ninlabs.com/2013/01/programmer-interrupted/"/>
          <p:cNvSpPr txBox="1"/>
          <p:nvPr/>
        </p:nvSpPr>
        <p:spPr>
          <a:xfrm>
            <a:off x="2736609" y="11553260"/>
            <a:ext cx="25655827" cy="12623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914400">
              <a:defRPr b="0" sz="6200">
                <a:latin typeface="Avenir Roman"/>
                <a:ea typeface="Avenir Roman"/>
                <a:cs typeface="Avenir Roman"/>
                <a:sym typeface="Avenir Roman"/>
              </a:defRPr>
            </a:lvl1pPr>
          </a:lstStyle>
          <a:p>
            <a:pPr/>
            <a:r>
              <a:t>http://blog.ninlabs.com/2013/01/programmer-interrupted/</a:t>
            </a:r>
          </a:p>
        </p:txBody>
      </p:sp>
      <p:sp>
        <p:nvSpPr>
          <p:cNvPr id="211" name="A programmer takes between 10-15 minutes to start editing code after resuming work from an interruption."/>
          <p:cNvSpPr txBox="1"/>
          <p:nvPr/>
        </p:nvSpPr>
        <p:spPr>
          <a:xfrm>
            <a:off x="1765906" y="2928343"/>
            <a:ext cx="20852189" cy="74980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p>
            <a:pPr algn="l" defTabSz="914400">
              <a:defRPr b="0" sz="12000">
                <a:latin typeface="Helvetica"/>
                <a:ea typeface="Helvetica"/>
                <a:cs typeface="Helvetica"/>
                <a:sym typeface="Helvetica"/>
              </a:defRPr>
            </a:pPr>
            <a:r>
              <a:t>A programmer takes between </a:t>
            </a:r>
            <a:r>
              <a:rPr>
                <a:solidFill>
                  <a:srgbClr val="DA291C"/>
                </a:solidFill>
              </a:rPr>
              <a:t>10-15 minutes</a:t>
            </a:r>
            <a:r>
              <a:t> to start editing code after resuming work from an interruption.</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1.0 second is about the limit for the user's flow of thought to stay uninterrupted, even though the user will notice the delay.…"/>
          <p:cNvSpPr txBox="1"/>
          <p:nvPr/>
        </p:nvSpPr>
        <p:spPr>
          <a:xfrm>
            <a:off x="1610929" y="3305810"/>
            <a:ext cx="21162142" cy="71043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p>
            <a:pPr marL="465507" indent="-465507" algn="l" defTabSz="914400">
              <a:buSzPct val="100000"/>
              <a:buChar char="•"/>
              <a:tabLst>
                <a:tab pos="279400" algn="l"/>
                <a:tab pos="914400" algn="l"/>
              </a:tabLst>
              <a:defRPr b="0" sz="8000">
                <a:solidFill>
                  <a:srgbClr val="2B2828"/>
                </a:solidFill>
                <a:latin typeface="Avenir Book"/>
                <a:ea typeface="Avenir Book"/>
                <a:cs typeface="Avenir Book"/>
                <a:sym typeface="Avenir Book"/>
              </a:defRPr>
            </a:pPr>
            <a:r>
              <a:rPr>
                <a:solidFill>
                  <a:srgbClr val="DA291C"/>
                </a:solidFill>
                <a:latin typeface="Avenir Heavy"/>
                <a:ea typeface="Avenir Heavy"/>
                <a:cs typeface="Avenir Heavy"/>
                <a:sym typeface="Avenir Heavy"/>
              </a:rPr>
              <a:t>1.0 second</a:t>
            </a:r>
            <a:r>
              <a:t> is about the </a:t>
            </a:r>
            <a:r>
              <a:rPr>
                <a:solidFill>
                  <a:srgbClr val="DA291C"/>
                </a:solidFill>
                <a:latin typeface="Avenir Heavy"/>
                <a:ea typeface="Avenir Heavy"/>
                <a:cs typeface="Avenir Heavy"/>
                <a:sym typeface="Avenir Heavy"/>
              </a:rPr>
              <a:t>limit for the user's flow of thought to stay uninterrupted</a:t>
            </a:r>
            <a:r>
              <a:t>, even though the user will notice the delay.</a:t>
            </a:r>
          </a:p>
          <a:p>
            <a:pPr marL="465507" indent="-465507" algn="l" defTabSz="914400">
              <a:buSzPct val="100000"/>
              <a:buChar char="•"/>
              <a:tabLst>
                <a:tab pos="279400" algn="l"/>
                <a:tab pos="914400" algn="l"/>
              </a:tabLst>
              <a:defRPr b="0" sz="8000">
                <a:solidFill>
                  <a:srgbClr val="2B2828"/>
                </a:solidFill>
                <a:latin typeface="Avenir Heavy"/>
                <a:ea typeface="Avenir Heavy"/>
                <a:cs typeface="Avenir Heavy"/>
                <a:sym typeface="Avenir Heavy"/>
              </a:defRPr>
            </a:pPr>
            <a:r>
              <a:t>10 seconds</a:t>
            </a:r>
            <a:r>
              <a:rPr>
                <a:latin typeface="Avenir Book"/>
                <a:ea typeface="Avenir Book"/>
                <a:cs typeface="Avenir Book"/>
                <a:sym typeface="Avenir Book"/>
              </a:rPr>
              <a:t> is about the limit for </a:t>
            </a:r>
            <a:r>
              <a:t>keeping the user's attention</a:t>
            </a:r>
            <a:r>
              <a:rPr>
                <a:latin typeface="Avenir Book"/>
                <a:ea typeface="Avenir Book"/>
                <a:cs typeface="Avenir Book"/>
                <a:sym typeface="Avenir Book"/>
              </a:rPr>
              <a:t> focused</a:t>
            </a:r>
          </a:p>
        </p:txBody>
      </p:sp>
      <p:sp>
        <p:nvSpPr>
          <p:cNvPr id="216" name="From book Usability Engineering"/>
          <p:cNvSpPr txBox="1"/>
          <p:nvPr/>
        </p:nvSpPr>
        <p:spPr>
          <a:xfrm>
            <a:off x="11040505" y="11368671"/>
            <a:ext cx="11732565" cy="1262381"/>
          </a:xfrm>
          <a:prstGeom prst="rect">
            <a:avLst/>
          </a:prstGeom>
          <a:ln w="12700">
            <a:miter lim="400000"/>
          </a:ln>
          <a:extLst>
            <a:ext uri="{C572A759-6A51-4108-AA02-DFA0A04FC94B}">
              <ma14:wrappingTextBoxFlag xmlns:ma14="http://schemas.microsoft.com/office/mac/drawingml/2011/main" val="1"/>
            </a:ext>
          </a:extLst>
        </p:spPr>
        <p:txBody>
          <a:bodyPr wrap="none" tIns="91439" bIns="91439">
            <a:spAutoFit/>
          </a:bodyPr>
          <a:lstStyle/>
          <a:p>
            <a:pPr algn="l" defTabSz="914400">
              <a:defRPr b="0" sz="6200">
                <a:latin typeface="Avenir Roman"/>
                <a:ea typeface="Avenir Roman"/>
                <a:cs typeface="Avenir Roman"/>
                <a:sym typeface="Avenir Roman"/>
              </a:defRPr>
            </a:pPr>
            <a:r>
              <a:t>From book </a:t>
            </a:r>
            <a:r>
              <a:rPr>
                <a:latin typeface="Avenir Book Oblique"/>
                <a:ea typeface="Avenir Book Oblique"/>
                <a:cs typeface="Avenir Book Oblique"/>
                <a:sym typeface="Avenir Book Oblique"/>
              </a:rPr>
              <a:t>Usability Engineering</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Time to compile and start a new Tomcat app"/>
          <p:cNvSpPr txBox="1"/>
          <p:nvPr>
            <p:ph type="title"/>
          </p:nvPr>
        </p:nvSpPr>
        <p:spPr>
          <a:xfrm>
            <a:off x="2046387" y="2355846"/>
            <a:ext cx="20291226" cy="1356214"/>
          </a:xfrm>
          <a:prstGeom prst="rect">
            <a:avLst/>
          </a:prstGeom>
        </p:spPr>
        <p:txBody>
          <a:bodyPr/>
          <a:lstStyle>
            <a:lvl1pPr defTabSz="566927">
              <a:defRPr sz="7440"/>
            </a:lvl1pPr>
          </a:lstStyle>
          <a:p>
            <a:pPr/>
            <a:r>
              <a:t>Time to compile and start a new Tomcat app</a:t>
            </a:r>
          </a:p>
        </p:txBody>
      </p:sp>
      <p:sp>
        <p:nvSpPr>
          <p:cNvPr id="221" name="compiling …"/>
          <p:cNvSpPr txBox="1"/>
          <p:nvPr/>
        </p:nvSpPr>
        <p:spPr>
          <a:xfrm>
            <a:off x="7618983" y="6486685"/>
            <a:ext cx="9146033" cy="2265681"/>
          </a:xfrm>
          <a:prstGeom prst="rect">
            <a:avLst/>
          </a:prstGeom>
          <a:ln w="12700">
            <a:miter lim="400000"/>
          </a:ln>
          <a:extLst>
            <a:ext uri="{C572A759-6A51-4108-AA02-DFA0A04FC94B}">
              <ma14:wrappingTextBoxFlag xmlns:ma14="http://schemas.microsoft.com/office/mac/drawingml/2011/main" val="1"/>
            </a:ext>
          </a:extLst>
        </p:spPr>
        <p:txBody>
          <a:bodyPr wrap="none" tIns="91439" bIns="91439">
            <a:spAutoFit/>
          </a:bodyPr>
          <a:lstStyle>
            <a:lvl1pPr algn="l" defTabSz="914400">
              <a:defRPr b="0" sz="12000">
                <a:latin typeface="Avenir Heavy"/>
                <a:ea typeface="Avenir Heavy"/>
                <a:cs typeface="Avenir Heavy"/>
                <a:sym typeface="Avenir Heavy"/>
              </a:defRPr>
            </a:lvl1pPr>
          </a:lstStyle>
          <a:p>
            <a:pPr/>
            <a:r>
              <a:t>compiling …</a:t>
            </a:r>
          </a:p>
        </p:txBody>
      </p:sp>
      <p:sp>
        <p:nvSpPr>
          <p:cNvPr id="222" name="done!"/>
          <p:cNvSpPr txBox="1"/>
          <p:nvPr/>
        </p:nvSpPr>
        <p:spPr>
          <a:xfrm>
            <a:off x="10049002" y="9006839"/>
            <a:ext cx="4285997" cy="2265681"/>
          </a:xfrm>
          <a:prstGeom prst="rect">
            <a:avLst/>
          </a:prstGeom>
          <a:ln w="12700">
            <a:miter lim="400000"/>
          </a:ln>
          <a:extLst>
            <a:ext uri="{C572A759-6A51-4108-AA02-DFA0A04FC94B}">
              <ma14:wrappingTextBoxFlag xmlns:ma14="http://schemas.microsoft.com/office/mac/drawingml/2011/main" val="1"/>
            </a:ext>
          </a:extLst>
        </p:spPr>
        <p:txBody>
          <a:bodyPr wrap="none" tIns="91439" bIns="91439">
            <a:spAutoFit/>
          </a:bodyPr>
          <a:lstStyle>
            <a:lvl1pPr algn="l" defTabSz="914400">
              <a:defRPr b="0" sz="12000">
                <a:latin typeface="Avenir Heavy"/>
                <a:ea typeface="Avenir Heavy"/>
                <a:cs typeface="Avenir Heavy"/>
                <a:sym typeface="Avenir Heavy"/>
              </a:defRPr>
            </a:lvl1pPr>
          </a:lstStyle>
          <a:p>
            <a:pPr/>
            <a:r>
              <a:t>done!</a:t>
            </a:r>
          </a:p>
        </p:txBody>
      </p:sp>
      <p:sp>
        <p:nvSpPr>
          <p:cNvPr id="223" name="30 seconds"/>
          <p:cNvSpPr txBox="1"/>
          <p:nvPr/>
        </p:nvSpPr>
        <p:spPr>
          <a:xfrm>
            <a:off x="8102854" y="3966532"/>
            <a:ext cx="8178293" cy="2265681"/>
          </a:xfrm>
          <a:prstGeom prst="rect">
            <a:avLst/>
          </a:prstGeom>
          <a:ln w="12700">
            <a:miter lim="400000"/>
          </a:ln>
          <a:extLst>
            <a:ext uri="{C572A759-6A51-4108-AA02-DFA0A04FC94B}">
              <ma14:wrappingTextBoxFlag xmlns:ma14="http://schemas.microsoft.com/office/mac/drawingml/2011/main" val="1"/>
            </a:ext>
          </a:extLst>
        </p:spPr>
        <p:txBody>
          <a:bodyPr wrap="none" tIns="91439" bIns="91439">
            <a:spAutoFit/>
          </a:bodyPr>
          <a:lstStyle>
            <a:lvl1pPr algn="l" defTabSz="914400">
              <a:defRPr b="0" sz="12000">
                <a:latin typeface="Avenir Heavy"/>
                <a:ea typeface="Avenir Heavy"/>
                <a:cs typeface="Avenir Heavy"/>
                <a:sym typeface="Avenir Heavy"/>
              </a:defRPr>
            </a:lvl1pPr>
          </a:lstStyle>
          <a:p>
            <a:pPr/>
            <a:r>
              <a:t>30 seconds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21"/>
                                        </p:tgtEl>
                                        <p:attrNameLst>
                                          <p:attrName>style.visibility</p:attrName>
                                        </p:attrNameLst>
                                      </p:cBhvr>
                                      <p:to>
                                        <p:strVal val="visible"/>
                                      </p:to>
                                    </p:set>
                                  </p:childTnLst>
                                </p:cTn>
                              </p:par>
                            </p:childTnLst>
                          </p:cTn>
                        </p:par>
                        <p:par>
                          <p:cTn id="11" fill="hold">
                            <p:stCondLst>
                              <p:cond delay="0"/>
                            </p:stCondLst>
                            <p:childTnLst>
                              <p:par>
                                <p:cTn id="12" presetClass="entr" nodeType="afterEffect" presetSubtype="0" presetID="1" grpId="3" fill="hold">
                                  <p:stCondLst>
                                    <p:cond delay="30000"/>
                                  </p:stCondLst>
                                  <p:iterate type="el" backwards="0">
                                    <p:tmAbs val="0"/>
                                  </p:iterate>
                                  <p:childTnLst>
                                    <p:set>
                                      <p:cBhvr>
                                        <p:cTn id="13" fill="hold"/>
                                        <p:tgtEl>
                                          <p:spTgt spid="22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3" grpId="1"/>
      <p:bldP build="whole" bldLvl="1" animBg="1" rev="0" advAuto="0" spid="221" grpId="2"/>
      <p:bldP build="whole" bldLvl="1" animBg="1" rev="0" advAuto="0" spid="222" grpId="3"/>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7" name="“Do not run Tomcat. Embrace TDD.”"/>
          <p:cNvSpPr txBox="1"/>
          <p:nvPr/>
        </p:nvSpPr>
        <p:spPr>
          <a:xfrm>
            <a:off x="1092314" y="5909309"/>
            <a:ext cx="22199371" cy="18973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914400">
              <a:defRPr b="0" sz="9900">
                <a:latin typeface="Avenir Heavy"/>
                <a:ea typeface="Avenir Heavy"/>
                <a:cs typeface="Avenir Heavy"/>
                <a:sym typeface="Avenir Heavy"/>
              </a:defRPr>
            </a:lvl1pPr>
          </a:lstStyle>
          <a:p>
            <a:pPr/>
            <a:r>
              <a:t>“Do not run Tomcat. Embrace TDD.”</a:t>
            </a:r>
          </a:p>
        </p:txBody>
      </p:sp>
      <p:sp>
        <p:nvSpPr>
          <p:cNvPr id="228" name="Dan Lebrero"/>
          <p:cNvSpPr txBox="1"/>
          <p:nvPr/>
        </p:nvSpPr>
        <p:spPr>
          <a:xfrm>
            <a:off x="17469498" y="7806690"/>
            <a:ext cx="5822189" cy="1567181"/>
          </a:xfrm>
          <a:prstGeom prst="rect">
            <a:avLst/>
          </a:prstGeom>
          <a:ln w="12700">
            <a:miter lim="400000"/>
          </a:ln>
          <a:extLst>
            <a:ext uri="{C572A759-6A51-4108-AA02-DFA0A04FC94B}">
              <ma14:wrappingTextBoxFlag xmlns:ma14="http://schemas.microsoft.com/office/mac/drawingml/2011/main" val="1"/>
            </a:ext>
          </a:extLst>
        </p:spPr>
        <p:txBody>
          <a:bodyPr wrap="none" tIns="91439" bIns="91439">
            <a:spAutoFit/>
          </a:bodyPr>
          <a:lstStyle>
            <a:lvl1pPr algn="l" defTabSz="914400">
              <a:defRPr b="0" sz="8000">
                <a:latin typeface="Avenir Book Oblique"/>
                <a:ea typeface="Avenir Book Oblique"/>
                <a:cs typeface="Avenir Book Oblique"/>
                <a:sym typeface="Avenir Book Oblique"/>
              </a:defRPr>
            </a:lvl1pPr>
          </a:lstStyle>
          <a:p>
            <a:pPr/>
            <a:r>
              <a:t>Dan Lebrero</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Stubs…"/>
          <p:cNvSpPr txBox="1"/>
          <p:nvPr/>
        </p:nvSpPr>
        <p:spPr>
          <a:xfrm>
            <a:off x="12192000" y="708673"/>
            <a:ext cx="5192776" cy="10596881"/>
          </a:xfrm>
          <a:prstGeom prst="rect">
            <a:avLst/>
          </a:prstGeom>
          <a:ln w="12700">
            <a:miter lim="400000"/>
          </a:ln>
          <a:extLst>
            <a:ext uri="{C572A759-6A51-4108-AA02-DFA0A04FC94B}">
              <ma14:wrappingTextBoxFlag xmlns:ma14="http://schemas.microsoft.com/office/mac/drawingml/2011/main" val="1"/>
            </a:ext>
          </a:extLst>
        </p:spPr>
        <p:txBody>
          <a:bodyPr wrap="none" tIns="91439" bIns="91439">
            <a:spAutoFit/>
          </a:bodyPr>
          <a:lstStyle/>
          <a:p>
            <a:pPr algn="l" defTabSz="914400">
              <a:defRPr b="0" sz="12000">
                <a:latin typeface="Avenir Roman"/>
                <a:ea typeface="Avenir Roman"/>
                <a:cs typeface="Avenir Roman"/>
                <a:sym typeface="Avenir Roman"/>
              </a:defRPr>
            </a:pPr>
          </a:p>
          <a:p>
            <a:pPr marL="461210" indent="-461210" algn="l" defTabSz="914400">
              <a:buSzPct val="100000"/>
              <a:buChar char="•"/>
              <a:defRPr b="0" sz="12000">
                <a:latin typeface="Avenir Roman"/>
                <a:ea typeface="Avenir Roman"/>
                <a:cs typeface="Avenir Roman"/>
                <a:sym typeface="Avenir Roman"/>
              </a:defRPr>
            </a:pPr>
            <a:r>
              <a:t>Stubs</a:t>
            </a:r>
          </a:p>
          <a:p>
            <a:pPr algn="l" defTabSz="914400">
              <a:defRPr b="0" sz="12000">
                <a:latin typeface="Avenir Roman"/>
                <a:ea typeface="Avenir Roman"/>
                <a:cs typeface="Avenir Roman"/>
                <a:sym typeface="Avenir Roman"/>
              </a:defRPr>
            </a:pPr>
          </a:p>
          <a:p>
            <a:pPr algn="l" defTabSz="914400">
              <a:defRPr b="0" sz="12000">
                <a:latin typeface="Avenir Roman"/>
                <a:ea typeface="Avenir Roman"/>
                <a:cs typeface="Avenir Roman"/>
                <a:sym typeface="Avenir Roman"/>
              </a:defRPr>
            </a:pPr>
          </a:p>
          <a:p>
            <a:pPr marL="461210" indent="-461210" algn="l" defTabSz="914400">
              <a:buSzPct val="100000"/>
              <a:buChar char="•"/>
              <a:defRPr b="0" sz="12000">
                <a:latin typeface="Avenir Roman"/>
                <a:ea typeface="Avenir Roman"/>
                <a:cs typeface="Avenir Roman"/>
                <a:sym typeface="Avenir Roman"/>
              </a:defRPr>
            </a:pPr>
            <a:r>
              <a:t>Spies</a:t>
            </a:r>
          </a:p>
        </p:txBody>
      </p:sp>
      <p:sp>
        <p:nvSpPr>
          <p:cNvPr id="233" name="Mocks…"/>
          <p:cNvSpPr txBox="1"/>
          <p:nvPr/>
        </p:nvSpPr>
        <p:spPr>
          <a:xfrm>
            <a:off x="2326664" y="2791473"/>
            <a:ext cx="5814569" cy="8514081"/>
          </a:xfrm>
          <a:prstGeom prst="rect">
            <a:avLst/>
          </a:prstGeom>
          <a:ln w="12700">
            <a:miter lim="400000"/>
          </a:ln>
          <a:extLst>
            <a:ext uri="{C572A759-6A51-4108-AA02-DFA0A04FC94B}">
              <ma14:wrappingTextBoxFlag xmlns:ma14="http://schemas.microsoft.com/office/mac/drawingml/2011/main" val="1"/>
            </a:ext>
          </a:extLst>
        </p:spPr>
        <p:txBody>
          <a:bodyPr wrap="none" tIns="91439" bIns="91439">
            <a:spAutoFit/>
          </a:bodyPr>
          <a:lstStyle/>
          <a:p>
            <a:pPr marL="461210" indent="-461210" algn="l" defTabSz="914400">
              <a:buSzPct val="100000"/>
              <a:buChar char="•"/>
              <a:defRPr b="0" sz="12000">
                <a:latin typeface="Avenir Roman"/>
                <a:ea typeface="Avenir Roman"/>
                <a:cs typeface="Avenir Roman"/>
                <a:sym typeface="Avenir Roman"/>
              </a:defRPr>
            </a:pPr>
            <a:r>
              <a:t>Mocks</a:t>
            </a:r>
          </a:p>
          <a:p>
            <a:pPr algn="l" defTabSz="914400">
              <a:defRPr b="0" sz="12000">
                <a:latin typeface="Avenir Roman"/>
                <a:ea typeface="Avenir Roman"/>
                <a:cs typeface="Avenir Roman"/>
                <a:sym typeface="Avenir Roman"/>
              </a:defRPr>
            </a:pPr>
          </a:p>
          <a:p>
            <a:pPr algn="l" defTabSz="914400">
              <a:defRPr b="0" sz="12000">
                <a:latin typeface="Avenir Roman"/>
                <a:ea typeface="Avenir Roman"/>
                <a:cs typeface="Avenir Roman"/>
                <a:sym typeface="Avenir Roman"/>
              </a:defRPr>
            </a:pPr>
          </a:p>
          <a:p>
            <a:pPr marL="461210" indent="-461210" algn="l" defTabSz="914400">
              <a:buSzPct val="100000"/>
              <a:buChar char="•"/>
              <a:defRPr b="0" sz="12000">
                <a:latin typeface="Avenir Roman"/>
                <a:ea typeface="Avenir Roman"/>
                <a:cs typeface="Avenir Roman"/>
                <a:sym typeface="Avenir Roman"/>
              </a:defRPr>
            </a:pPr>
            <a:r>
              <a:t>Fakes</a:t>
            </a:r>
          </a:p>
        </p:txBody>
      </p:sp>
      <p:pic>
        <p:nvPicPr>
          <p:cNvPr id="234" name="unicorn1.png" descr="unicorn1.png"/>
          <p:cNvPicPr>
            <a:picLocks noChangeAspect="1"/>
          </p:cNvPicPr>
          <p:nvPr/>
        </p:nvPicPr>
        <p:blipFill>
          <a:blip r:embed="rId2">
            <a:extLst/>
          </a:blip>
          <a:stretch>
            <a:fillRect/>
          </a:stretch>
        </p:blipFill>
        <p:spPr>
          <a:xfrm>
            <a:off x="1860456" y="1823733"/>
            <a:ext cx="5782264" cy="4183381"/>
          </a:xfrm>
          <a:prstGeom prst="rect">
            <a:avLst/>
          </a:prstGeom>
          <a:ln w="12700">
            <a:miter lim="400000"/>
          </a:ln>
        </p:spPr>
      </p:pic>
      <p:pic>
        <p:nvPicPr>
          <p:cNvPr id="235" name="unicorn3.jpg" descr="unicorn3.jpg"/>
          <p:cNvPicPr>
            <a:picLocks noChangeAspect="1"/>
          </p:cNvPicPr>
          <p:nvPr/>
        </p:nvPicPr>
        <p:blipFill>
          <a:blip r:embed="rId3">
            <a:extLst/>
          </a:blip>
          <a:stretch>
            <a:fillRect/>
          </a:stretch>
        </p:blipFill>
        <p:spPr>
          <a:xfrm>
            <a:off x="2326664" y="7706739"/>
            <a:ext cx="4673816" cy="3841292"/>
          </a:xfrm>
          <a:prstGeom prst="rect">
            <a:avLst/>
          </a:prstGeom>
          <a:ln w="12700">
            <a:miter lim="400000"/>
          </a:ln>
        </p:spPr>
      </p:pic>
      <p:pic>
        <p:nvPicPr>
          <p:cNvPr id="236" name="unicorn2.jpg" descr="unicorn2.jpg"/>
          <p:cNvPicPr>
            <a:picLocks noChangeAspect="1"/>
          </p:cNvPicPr>
          <p:nvPr/>
        </p:nvPicPr>
        <p:blipFill>
          <a:blip r:embed="rId4">
            <a:extLst/>
          </a:blip>
          <a:stretch>
            <a:fillRect/>
          </a:stretch>
        </p:blipFill>
        <p:spPr>
          <a:xfrm>
            <a:off x="12020314" y="1858058"/>
            <a:ext cx="5364462" cy="4023347"/>
          </a:xfrm>
          <a:prstGeom prst="rect">
            <a:avLst/>
          </a:prstGeom>
          <a:ln w="12700">
            <a:miter lim="400000"/>
          </a:ln>
        </p:spPr>
      </p:pic>
      <p:pic>
        <p:nvPicPr>
          <p:cNvPr id="237" name="Fat_unicorn.jpg" descr="Fat_unicorn.jpg"/>
          <p:cNvPicPr>
            <a:picLocks noChangeAspect="1"/>
          </p:cNvPicPr>
          <p:nvPr/>
        </p:nvPicPr>
        <p:blipFill>
          <a:blip r:embed="rId5">
            <a:extLst/>
          </a:blip>
          <a:stretch>
            <a:fillRect/>
          </a:stretch>
        </p:blipFill>
        <p:spPr>
          <a:xfrm>
            <a:off x="12192000" y="7493575"/>
            <a:ext cx="5045305" cy="4267621"/>
          </a:xfrm>
          <a:prstGeom prst="rect">
            <a:avLst/>
          </a:prstGeom>
          <a:ln w="12700">
            <a:miter lim="400000"/>
          </a:ln>
        </p:spPr>
      </p:pic>
      <p:sp>
        <p:nvSpPr>
          <p:cNvPr id="238" name="Lies"/>
          <p:cNvSpPr txBox="1"/>
          <p:nvPr/>
        </p:nvSpPr>
        <p:spPr>
          <a:xfrm>
            <a:off x="8141233" y="2607894"/>
            <a:ext cx="5045305" cy="2246466"/>
          </a:xfrm>
          <a:prstGeom prst="rect">
            <a:avLst/>
          </a:prstGeom>
          <a:ln w="12700">
            <a:miter lim="400000"/>
          </a:ln>
          <a:extLst>
            <a:ext uri="{C572A759-6A51-4108-AA02-DFA0A04FC94B}">
              <ma14:wrappingTextBoxFlag xmlns:ma14="http://schemas.microsoft.com/office/mac/drawingml/2011/main" val="1"/>
            </a:ext>
          </a:extLst>
        </p:spPr>
        <p:txBody>
          <a:bodyPr tIns="91439" bIns="91439" anchor="b">
            <a:normAutofit fontScale="100000" lnSpcReduction="0"/>
          </a:bodyPr>
          <a:lstStyle>
            <a:lvl1pPr algn="l" defTabSz="914400">
              <a:defRPr sz="12000">
                <a:solidFill>
                  <a:srgbClr val="D42430"/>
                </a:solidFill>
                <a:latin typeface="Cantarell"/>
                <a:ea typeface="Cantarell"/>
                <a:cs typeface="Cantarell"/>
                <a:sym typeface="Cantarell"/>
              </a:defRPr>
            </a:lvl1pPr>
          </a:lstStyle>
          <a:p>
            <a:pPr/>
            <a:r>
              <a:t>Lies</a:t>
            </a:r>
          </a:p>
        </p:txBody>
      </p:sp>
      <p:sp>
        <p:nvSpPr>
          <p:cNvPr id="239" name="Lies!"/>
          <p:cNvSpPr txBox="1"/>
          <p:nvPr/>
        </p:nvSpPr>
        <p:spPr>
          <a:xfrm>
            <a:off x="7642719" y="9091010"/>
            <a:ext cx="7670038" cy="2116030"/>
          </a:xfrm>
          <a:prstGeom prst="rect">
            <a:avLst/>
          </a:prstGeom>
          <a:ln w="12700">
            <a:miter lim="400000"/>
          </a:ln>
          <a:extLst>
            <a:ext uri="{C572A759-6A51-4108-AA02-DFA0A04FC94B}">
              <ma14:wrappingTextBoxFlag xmlns:ma14="http://schemas.microsoft.com/office/mac/drawingml/2011/main" val="1"/>
            </a:ext>
          </a:extLst>
        </p:spPr>
        <p:txBody>
          <a:bodyPr tIns="91439" bIns="91439" anchor="b">
            <a:normAutofit fontScale="100000" lnSpcReduction="0"/>
          </a:bodyPr>
          <a:lstStyle>
            <a:lvl1pPr algn="l" defTabSz="914400">
              <a:defRPr sz="12000">
                <a:solidFill>
                  <a:srgbClr val="D42430"/>
                </a:solidFill>
                <a:latin typeface="Cantarell"/>
                <a:ea typeface="Cantarell"/>
                <a:cs typeface="Cantarell"/>
                <a:sym typeface="Cantarell"/>
              </a:defRPr>
            </a:lvl1pPr>
          </a:lstStyle>
          <a:p>
            <a:pPr/>
            <a:r>
              <a:t>Lies!</a:t>
            </a:r>
          </a:p>
        </p:txBody>
      </p:sp>
      <p:sp>
        <p:nvSpPr>
          <p:cNvPr id="240" name="More lies!"/>
          <p:cNvSpPr txBox="1"/>
          <p:nvPr/>
        </p:nvSpPr>
        <p:spPr>
          <a:xfrm>
            <a:off x="18272227" y="1639436"/>
            <a:ext cx="4673815" cy="4183381"/>
          </a:xfrm>
          <a:prstGeom prst="rect">
            <a:avLst/>
          </a:prstGeom>
          <a:ln w="12700">
            <a:miter lim="400000"/>
          </a:ln>
          <a:extLst>
            <a:ext uri="{C572A759-6A51-4108-AA02-DFA0A04FC94B}">
              <ma14:wrappingTextBoxFlag xmlns:ma14="http://schemas.microsoft.com/office/mac/drawingml/2011/main" val="1"/>
            </a:ext>
          </a:extLst>
        </p:spPr>
        <p:txBody>
          <a:bodyPr tIns="91439" bIns="91439" anchor="b">
            <a:normAutofit fontScale="100000" lnSpcReduction="0"/>
          </a:bodyPr>
          <a:lstStyle>
            <a:lvl1pPr algn="l" defTabSz="914400">
              <a:defRPr sz="12000">
                <a:solidFill>
                  <a:srgbClr val="D42430"/>
                </a:solidFill>
                <a:latin typeface="Cantarell"/>
                <a:ea typeface="Cantarell"/>
                <a:cs typeface="Cantarell"/>
                <a:sym typeface="Cantarell"/>
              </a:defRPr>
            </a:lvl1pPr>
          </a:lstStyle>
          <a:p>
            <a:pPr/>
            <a:r>
              <a:t>More lies!</a:t>
            </a:r>
          </a:p>
        </p:txBody>
      </p:sp>
      <p:sp>
        <p:nvSpPr>
          <p:cNvPr id="241" name="Big lies!"/>
          <p:cNvSpPr txBox="1"/>
          <p:nvPr/>
        </p:nvSpPr>
        <p:spPr>
          <a:xfrm>
            <a:off x="18642313" y="7593051"/>
            <a:ext cx="3494818" cy="4068668"/>
          </a:xfrm>
          <a:prstGeom prst="rect">
            <a:avLst/>
          </a:prstGeom>
          <a:ln w="12700">
            <a:miter lim="400000"/>
          </a:ln>
          <a:extLst>
            <a:ext uri="{C572A759-6A51-4108-AA02-DFA0A04FC94B}">
              <ma14:wrappingTextBoxFlag xmlns:ma14="http://schemas.microsoft.com/office/mac/drawingml/2011/main" val="1"/>
            </a:ext>
          </a:extLst>
        </p:spPr>
        <p:txBody>
          <a:bodyPr tIns="91439" bIns="91439" anchor="b">
            <a:normAutofit fontScale="100000" lnSpcReduction="0"/>
          </a:bodyPr>
          <a:lstStyle>
            <a:lvl1pPr algn="l" defTabSz="914400">
              <a:defRPr sz="12000">
                <a:solidFill>
                  <a:srgbClr val="D42430"/>
                </a:solidFill>
                <a:latin typeface="Cantarell"/>
                <a:ea typeface="Cantarell"/>
                <a:cs typeface="Cantarell"/>
                <a:sym typeface="Cantarell"/>
              </a:defRPr>
            </a:lvl1pPr>
          </a:lstStyle>
          <a:p>
            <a:pPr/>
            <a:r>
              <a:t>Big lies!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34"/>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23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Class="entr" nodeType="clickEffect" presetSubtype="0" presetID="1" grpId="3" fill="hold">
                                  <p:stCondLst>
                                    <p:cond delay="0"/>
                                  </p:stCondLst>
                                  <p:iterate type="el" backwards="0">
                                    <p:tmAbs val="0"/>
                                  </p:iterate>
                                  <p:childTnLst>
                                    <p:set>
                                      <p:cBhvr>
                                        <p:cTn id="13" fill="hold"/>
                                        <p:tgtEl>
                                          <p:spTgt spid="239"/>
                                        </p:tgtEl>
                                        <p:attrNameLst>
                                          <p:attrName>style.visibility</p:attrName>
                                        </p:attrNameLst>
                                      </p:cBhvr>
                                      <p:to>
                                        <p:strVal val="visible"/>
                                      </p:to>
                                    </p:set>
                                  </p:childTnLst>
                                </p:cTn>
                              </p:par>
                            </p:childTnLst>
                          </p:cTn>
                        </p:par>
                        <p:par>
                          <p:cTn id="14" fill="hold">
                            <p:stCondLst>
                              <p:cond delay="0"/>
                            </p:stCondLst>
                            <p:childTnLst>
                              <p:par>
                                <p:cTn id="15" presetClass="entr" nodeType="afterEffect" presetSubtype="0" presetID="1" grpId="4" fill="hold">
                                  <p:stCondLst>
                                    <p:cond delay="0"/>
                                  </p:stCondLst>
                                  <p:iterate type="el" backwards="0">
                                    <p:tmAbs val="0"/>
                                  </p:iterate>
                                  <p:childTnLst>
                                    <p:set>
                                      <p:cBhvr>
                                        <p:cTn id="16" fill="hold"/>
                                        <p:tgtEl>
                                          <p:spTgt spid="2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5" fill="hold">
                                  <p:stCondLst>
                                    <p:cond delay="0"/>
                                  </p:stCondLst>
                                  <p:iterate type="el" backwards="0">
                                    <p:tmAbs val="0"/>
                                  </p:iterate>
                                  <p:childTnLst>
                                    <p:set>
                                      <p:cBhvr>
                                        <p:cTn id="20" fill="hold"/>
                                        <p:tgtEl>
                                          <p:spTgt spid="236"/>
                                        </p:tgtEl>
                                        <p:attrNameLst>
                                          <p:attrName>style.visibility</p:attrName>
                                        </p:attrNameLst>
                                      </p:cBhvr>
                                      <p:to>
                                        <p:strVal val="visible"/>
                                      </p:to>
                                    </p:set>
                                  </p:childTnLst>
                                </p:cTn>
                              </p:par>
                            </p:childTnLst>
                          </p:cTn>
                        </p:par>
                        <p:par>
                          <p:cTn id="21" fill="hold">
                            <p:stCondLst>
                              <p:cond delay="0"/>
                            </p:stCondLst>
                            <p:childTnLst>
                              <p:par>
                                <p:cTn id="22" presetClass="entr" nodeType="afterEffect" presetSubtype="0" presetID="1" grpId="6" fill="hold">
                                  <p:stCondLst>
                                    <p:cond delay="0"/>
                                  </p:stCondLst>
                                  <p:iterate type="el" backwards="0">
                                    <p:tmAbs val="0"/>
                                  </p:iterate>
                                  <p:childTnLst>
                                    <p:set>
                                      <p:cBhvr>
                                        <p:cTn id="23" fill="hold"/>
                                        <p:tgtEl>
                                          <p:spTgt spid="240"/>
                                        </p:tgtEl>
                                        <p:attrNameLst>
                                          <p:attrName>style.visibility</p:attrName>
                                        </p:attrNameLst>
                                      </p:cBhvr>
                                      <p:to>
                                        <p:strVal val="visible"/>
                                      </p:to>
                                    </p:set>
                                  </p:childTnLst>
                                </p:cTn>
                              </p:par>
                            </p:childTnLst>
                          </p:cTn>
                        </p:par>
                        <p:par>
                          <p:cTn id="24" fill="hold">
                            <p:stCondLst>
                              <p:cond delay="0"/>
                            </p:stCondLst>
                            <p:childTnLst>
                              <p:par>
                                <p:cTn id="25" presetClass="entr" nodeType="afterEffect" presetSubtype="0" presetID="1" grpId="7" fill="hold">
                                  <p:stCondLst>
                                    <p:cond delay="0"/>
                                  </p:stCondLst>
                                  <p:iterate type="el" backwards="0">
                                    <p:tmAbs val="0"/>
                                  </p:iterate>
                                  <p:childTnLst>
                                    <p:set>
                                      <p:cBhvr>
                                        <p:cTn id="26" fill="hold"/>
                                        <p:tgtEl>
                                          <p:spTgt spid="237"/>
                                        </p:tgtEl>
                                        <p:attrNameLst>
                                          <p:attrName>style.visibility</p:attrName>
                                        </p:attrNameLst>
                                      </p:cBhvr>
                                      <p:to>
                                        <p:strVal val="visible"/>
                                      </p:to>
                                    </p:set>
                                  </p:childTnLst>
                                </p:cTn>
                              </p:par>
                            </p:childTnLst>
                          </p:cTn>
                        </p:par>
                        <p:par>
                          <p:cTn id="27" fill="hold">
                            <p:stCondLst>
                              <p:cond delay="0"/>
                            </p:stCondLst>
                            <p:childTnLst>
                              <p:par>
                                <p:cTn id="28" presetClass="entr" nodeType="afterEffect" presetSubtype="0" presetID="1" grpId="8" fill="hold">
                                  <p:stCondLst>
                                    <p:cond delay="0"/>
                                  </p:stCondLst>
                                  <p:iterate type="el" backwards="0">
                                    <p:tmAbs val="0"/>
                                  </p:iterate>
                                  <p:childTnLst>
                                    <p:set>
                                      <p:cBhvr>
                                        <p:cTn id="29" fill="hold"/>
                                        <p:tgtEl>
                                          <p:spTgt spid="2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8" grpId="2"/>
      <p:bldP build="whole" bldLvl="1" animBg="1" rev="0" advAuto="0" spid="234" grpId="1"/>
      <p:bldP build="whole" bldLvl="1" animBg="1" rev="0" advAuto="0" spid="236" grpId="5"/>
      <p:bldP build="whole" bldLvl="1" animBg="1" rev="0" advAuto="0" spid="237" grpId="7"/>
      <p:bldP build="whole" bldLvl="1" animBg="1" rev="0" advAuto="0" spid="235" grpId="4"/>
      <p:bldP build="whole" bldLvl="1" animBg="1" rev="0" advAuto="0" spid="241" grpId="8"/>
      <p:bldP build="whole" bldLvl="1" animBg="1" rev="0" advAuto="0" spid="239" grpId="3"/>
      <p:bldP build="whole" bldLvl="1" animBg="1" rev="0" advAuto="0" spid="240" grpId="6"/>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3" name="unicorn real.jpg" descr="unicorn real.jpg"/>
          <p:cNvPicPr>
            <a:picLocks noChangeAspect="1"/>
          </p:cNvPicPr>
          <p:nvPr/>
        </p:nvPicPr>
        <p:blipFill>
          <a:blip r:embed="rId2">
            <a:extLst/>
          </a:blip>
          <a:stretch>
            <a:fillRect/>
          </a:stretch>
        </p:blipFill>
        <p:spPr>
          <a:xfrm>
            <a:off x="4057528" y="1430782"/>
            <a:ext cx="16268944" cy="10854436"/>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5" name="bugs dancing.gif" descr="bugs dancing.gif"/>
          <p:cNvPicPr>
            <a:picLocks noChangeAspect="0"/>
          </p:cNvPicPr>
          <p:nvPr/>
        </p:nvPicPr>
        <p:blipFill>
          <a:blip r:embed="rId2">
            <a:extLst/>
          </a:blip>
          <a:stretch>
            <a:fillRect/>
          </a:stretch>
        </p:blipFill>
        <p:spPr>
          <a:xfrm>
            <a:off x="5007582" y="1469687"/>
            <a:ext cx="14368836" cy="10776626"/>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5" name="confession.jpg" descr="confession.jpg"/>
          <p:cNvPicPr>
            <a:picLocks noChangeAspect="1"/>
          </p:cNvPicPr>
          <p:nvPr/>
        </p:nvPicPr>
        <p:blipFill>
          <a:blip r:embed="rId3">
            <a:extLst/>
          </a:blip>
          <a:srcRect l="0" t="0" r="0" b="0"/>
          <a:stretch>
            <a:fillRect/>
          </a:stretch>
        </p:blipFill>
        <p:spPr>
          <a:xfrm>
            <a:off x="4829373" y="1319410"/>
            <a:ext cx="14725256" cy="11077105"/>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What do we want from our workflow?"/>
          <p:cNvSpPr txBox="1"/>
          <p:nvPr>
            <p:ph type="title"/>
          </p:nvPr>
        </p:nvSpPr>
        <p:spPr>
          <a:xfrm>
            <a:off x="1643063" y="1047749"/>
            <a:ext cx="21097874" cy="2117420"/>
          </a:xfrm>
          <a:prstGeom prst="rect">
            <a:avLst/>
          </a:prstGeom>
        </p:spPr>
        <p:txBody>
          <a:bodyPr/>
          <a:lstStyle>
            <a:lvl1pPr>
              <a:defRPr sz="9000"/>
            </a:lvl1pPr>
          </a:lstStyle>
          <a:p>
            <a:pPr/>
            <a:r>
              <a:t>What do we want from our workflow?</a:t>
            </a:r>
          </a:p>
        </p:txBody>
      </p:sp>
      <p:sp>
        <p:nvSpPr>
          <p:cNvPr id="248" name="Write code with immediate feedback…"/>
          <p:cNvSpPr txBox="1"/>
          <p:nvPr/>
        </p:nvSpPr>
        <p:spPr>
          <a:xfrm>
            <a:off x="2891123" y="3940810"/>
            <a:ext cx="18601754" cy="5834381"/>
          </a:xfrm>
          <a:prstGeom prst="rect">
            <a:avLst/>
          </a:prstGeom>
          <a:ln w="12700">
            <a:miter lim="400000"/>
          </a:ln>
          <a:extLst>
            <a:ext uri="{C572A759-6A51-4108-AA02-DFA0A04FC94B}">
              <ma14:wrappingTextBoxFlag xmlns:ma14="http://schemas.microsoft.com/office/mac/drawingml/2011/main" val="1"/>
            </a:ext>
          </a:extLst>
        </p:spPr>
        <p:txBody>
          <a:bodyPr wrap="none" tIns="91439" bIns="91439">
            <a:spAutoFit/>
          </a:bodyPr>
          <a:lstStyle/>
          <a:p>
            <a:pPr marL="446887" indent="-446887" algn="l" defTabSz="914400">
              <a:buSzPct val="100000"/>
              <a:buAutoNum type="arabicPeriod" startAt="1"/>
              <a:defRPr b="0" sz="6500">
                <a:latin typeface="Avenir Heavy"/>
                <a:ea typeface="Avenir Heavy"/>
                <a:cs typeface="Avenir Heavy"/>
                <a:sym typeface="Avenir Heavy"/>
              </a:defRPr>
            </a:pPr>
            <a:r>
              <a:t>Write code with immediate feedback</a:t>
            </a:r>
          </a:p>
          <a:p>
            <a:pPr marL="446887" indent="-446887" algn="l" defTabSz="914400">
              <a:buSzPct val="100000"/>
              <a:buAutoNum type="arabicPeriod" startAt="1"/>
              <a:defRPr b="0" sz="6500">
                <a:latin typeface="Avenir Heavy"/>
                <a:ea typeface="Avenir Heavy"/>
                <a:cs typeface="Avenir Heavy"/>
                <a:sym typeface="Avenir Heavy"/>
              </a:defRPr>
            </a:pPr>
            <a:r>
              <a:t>No build or deploy</a:t>
            </a:r>
          </a:p>
          <a:p>
            <a:pPr marL="446887" indent="-446887" algn="l" defTabSz="914400">
              <a:buSzPct val="100000"/>
              <a:buAutoNum type="arabicPeriod" startAt="1"/>
              <a:defRPr b="0" sz="6500">
                <a:latin typeface="Avenir Heavy"/>
                <a:ea typeface="Avenir Heavy"/>
                <a:cs typeface="Avenir Heavy"/>
                <a:sym typeface="Avenir Heavy"/>
              </a:defRPr>
            </a:pPr>
            <a:r>
              <a:t>Tools to understand the real world</a:t>
            </a:r>
          </a:p>
          <a:p>
            <a:pPr marL="446887" indent="-446887" algn="l" defTabSz="914400">
              <a:buSzPct val="100000"/>
              <a:buAutoNum type="arabicPeriod" startAt="1"/>
              <a:defRPr b="0" sz="6500">
                <a:latin typeface="Avenir Heavy"/>
                <a:ea typeface="Avenir Heavy"/>
                <a:cs typeface="Avenir Heavy"/>
                <a:sym typeface="Avenir Heavy"/>
              </a:defRPr>
            </a:pPr>
            <a:r>
              <a:t>Easy way of creating faithful lies for our tests</a:t>
            </a:r>
          </a:p>
          <a:p>
            <a:pPr marL="446887" indent="-446887" algn="l" defTabSz="914400">
              <a:buSzPct val="100000"/>
              <a:buAutoNum type="arabicPeriod" startAt="1"/>
              <a:defRPr b="0" sz="6500">
                <a:latin typeface="Avenir Heavy"/>
                <a:ea typeface="Avenir Heavy"/>
                <a:cs typeface="Avenir Heavy"/>
                <a:sym typeface="Avenir Heavy"/>
              </a:defRPr>
            </a:pPr>
            <a:r>
              <a:t>No surprises when starting the application</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0" name="REPL"/>
          <p:cNvSpPr txBox="1"/>
          <p:nvPr>
            <p:ph type="body" sz="quarter" idx="1"/>
          </p:nvPr>
        </p:nvSpPr>
        <p:spPr>
          <a:xfrm>
            <a:off x="8943024" y="-1"/>
            <a:ext cx="6031885" cy="4080052"/>
          </a:xfrm>
          <a:prstGeom prst="rect">
            <a:avLst/>
          </a:prstGeom>
        </p:spPr>
        <p:txBody>
          <a:bodyPr/>
          <a:lstStyle>
            <a:lvl1pPr>
              <a:spcBef>
                <a:spcPts val="4600"/>
              </a:spcBef>
              <a:defRPr b="0" sz="19000">
                <a:latin typeface="Avenir Heavy"/>
                <a:ea typeface="Avenir Heavy"/>
                <a:cs typeface="Avenir Heavy"/>
                <a:sym typeface="Avenir Heavy"/>
              </a:defRPr>
            </a:lvl1pPr>
          </a:lstStyle>
          <a:p>
            <a:pPr/>
            <a:r>
              <a:t>REPL</a:t>
            </a:r>
          </a:p>
        </p:txBody>
      </p:sp>
      <p:sp>
        <p:nvSpPr>
          <p:cNvPr id="251" name="Read Eval Print Loop"/>
          <p:cNvSpPr txBox="1"/>
          <p:nvPr/>
        </p:nvSpPr>
        <p:spPr>
          <a:xfrm>
            <a:off x="3607127" y="2772856"/>
            <a:ext cx="16703679" cy="1897745"/>
          </a:xfrm>
          <a:prstGeom prst="rect">
            <a:avLst/>
          </a:prstGeom>
          <a:ln w="12700">
            <a:miter lim="400000"/>
          </a:ln>
          <a:extLst>
            <a:ext uri="{C572A759-6A51-4108-AA02-DFA0A04FC94B}">
              <ma14:wrappingTextBoxFlag xmlns:ma14="http://schemas.microsoft.com/office/mac/drawingml/2011/main" val="1"/>
            </a:ext>
          </a:extLst>
        </p:spPr>
        <p:txBody>
          <a:bodyPr tIns="91439" bIns="91439" anchor="ctr">
            <a:normAutofit fontScale="100000" lnSpcReduction="0"/>
          </a:bodyPr>
          <a:lstStyle/>
          <a:p>
            <a:pPr defTabSz="749808">
              <a:spcBef>
                <a:spcPts val="3700"/>
              </a:spcBef>
              <a:defRPr b="0" sz="9840">
                <a:latin typeface="Avenir Heavy"/>
                <a:ea typeface="Avenir Heavy"/>
                <a:cs typeface="Avenir Heavy"/>
                <a:sym typeface="Avenir Heavy"/>
              </a:defRPr>
            </a:pPr>
            <a:r>
              <a:rPr u="sng">
                <a:solidFill>
                  <a:srgbClr val="DA291C"/>
                </a:solidFill>
              </a:rPr>
              <a:t>R</a:t>
            </a:r>
            <a:r>
              <a:t>ead </a:t>
            </a:r>
            <a:r>
              <a:rPr u="sng">
                <a:solidFill>
                  <a:srgbClr val="DA291C"/>
                </a:solidFill>
              </a:rPr>
              <a:t>E</a:t>
            </a:r>
            <a:r>
              <a:t>val </a:t>
            </a:r>
            <a:r>
              <a:rPr u="sng">
                <a:solidFill>
                  <a:srgbClr val="DA291C"/>
                </a:solidFill>
              </a:rPr>
              <a:t>P</a:t>
            </a:r>
            <a:r>
              <a:t>rint </a:t>
            </a:r>
            <a:r>
              <a:rPr u="sng">
                <a:solidFill>
                  <a:srgbClr val="DA291C"/>
                </a:solidFill>
              </a:rPr>
              <a:t>L</a:t>
            </a:r>
            <a:r>
              <a:t>oop</a:t>
            </a:r>
          </a:p>
        </p:txBody>
      </p:sp>
      <p:pic>
        <p:nvPicPr>
          <p:cNvPr id="252" name="cmd.gif" descr="cmd.gif"/>
          <p:cNvPicPr>
            <a:picLocks noChangeAspect="0"/>
          </p:cNvPicPr>
          <p:nvPr/>
        </p:nvPicPr>
        <p:blipFill>
          <a:blip r:embed="rId2">
            <a:extLst/>
          </a:blip>
          <a:stretch>
            <a:fillRect/>
          </a:stretch>
        </p:blipFill>
        <p:spPr>
          <a:xfrm>
            <a:off x="3986148" y="4670600"/>
            <a:ext cx="15945637" cy="8256117"/>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Rectangle"/>
          <p:cNvSpPr/>
          <p:nvPr/>
        </p:nvSpPr>
        <p:spPr>
          <a:xfrm>
            <a:off x="13318306" y="1161653"/>
            <a:ext cx="7072568" cy="11392694"/>
          </a:xfrm>
          <a:prstGeom prst="rect">
            <a:avLst/>
          </a:prstGeom>
          <a:solidFill>
            <a:srgbClr val="FFFFFF"/>
          </a:solidFill>
          <a:ln w="25400">
            <a:solidFill>
              <a:srgbClr val="0095D6"/>
            </a:solidFill>
          </a:ln>
          <a:effectLst>
            <a:outerShdw sx="100000" sy="100000" kx="0" ky="0" algn="b" rotWithShape="0" blurRad="63500" dist="25400" dir="5400000">
              <a:srgbClr val="000000">
                <a:alpha val="35000"/>
              </a:srgbClr>
            </a:outerShdw>
          </a:effectLst>
        </p:spPr>
        <p:txBody>
          <a:bodyPr tIns="91439" bIns="91439" anchor="ctr"/>
          <a:lstStyle/>
          <a:p>
            <a:pPr algn="l" defTabSz="914400">
              <a:defRPr b="0" sz="3200">
                <a:latin typeface="Avenir Roman"/>
                <a:ea typeface="Avenir Roman"/>
                <a:cs typeface="Avenir Roman"/>
                <a:sym typeface="Avenir Roman"/>
              </a:defRPr>
            </a:pPr>
          </a:p>
        </p:txBody>
      </p:sp>
      <p:sp>
        <p:nvSpPr>
          <p:cNvPr id="255" name="Rectangle"/>
          <p:cNvSpPr/>
          <p:nvPr/>
        </p:nvSpPr>
        <p:spPr>
          <a:xfrm>
            <a:off x="13774745" y="2495475"/>
            <a:ext cx="6159689" cy="9709576"/>
          </a:xfrm>
          <a:prstGeom prst="rect">
            <a:avLst/>
          </a:prstGeom>
          <a:solidFill>
            <a:srgbClr val="FFFFFF"/>
          </a:solidFill>
          <a:ln w="25400">
            <a:solidFill>
              <a:srgbClr val="0095D6"/>
            </a:solidFill>
          </a:ln>
          <a:effectLst>
            <a:outerShdw sx="100000" sy="100000" kx="0" ky="0" algn="b" rotWithShape="0" blurRad="63500" dist="25400" dir="5400000">
              <a:srgbClr val="000000">
                <a:alpha val="35000"/>
              </a:srgbClr>
            </a:outerShdw>
          </a:effectLst>
        </p:spPr>
        <p:txBody>
          <a:bodyPr tIns="91439" bIns="91439" anchor="ctr"/>
          <a:lstStyle/>
          <a:p>
            <a:pPr algn="l" defTabSz="914400">
              <a:defRPr b="0" sz="3200">
                <a:latin typeface="Avenir Roman"/>
                <a:ea typeface="Avenir Roman"/>
                <a:cs typeface="Avenir Roman"/>
                <a:sym typeface="Avenir Roman"/>
              </a:defRPr>
            </a:pPr>
          </a:p>
        </p:txBody>
      </p:sp>
      <p:pic>
        <p:nvPicPr>
          <p:cNvPr id="256" name="maven.png" descr="maven.png"/>
          <p:cNvPicPr>
            <a:picLocks noChangeAspect="1"/>
          </p:cNvPicPr>
          <p:nvPr/>
        </p:nvPicPr>
        <p:blipFill>
          <a:blip r:embed="rId2">
            <a:extLst/>
          </a:blip>
          <a:stretch>
            <a:fillRect/>
          </a:stretch>
        </p:blipFill>
        <p:spPr>
          <a:xfrm>
            <a:off x="13770477" y="1483427"/>
            <a:ext cx="2416844" cy="611320"/>
          </a:xfrm>
          <a:prstGeom prst="rect">
            <a:avLst/>
          </a:prstGeom>
          <a:ln w="12700">
            <a:miter lim="400000"/>
          </a:ln>
        </p:spPr>
      </p:pic>
      <p:sp>
        <p:nvSpPr>
          <p:cNvPr id="257" name="Rectangle"/>
          <p:cNvSpPr/>
          <p:nvPr/>
        </p:nvSpPr>
        <p:spPr>
          <a:xfrm>
            <a:off x="14153581" y="4321827"/>
            <a:ext cx="5402017" cy="7158813"/>
          </a:xfrm>
          <a:prstGeom prst="rect">
            <a:avLst/>
          </a:prstGeom>
          <a:solidFill>
            <a:srgbClr val="FFFFFF"/>
          </a:solidFill>
          <a:ln w="25400">
            <a:solidFill>
              <a:srgbClr val="0095D6"/>
            </a:solidFill>
          </a:ln>
          <a:effectLst>
            <a:outerShdw sx="100000" sy="100000" kx="0" ky="0" algn="b" rotWithShape="0" blurRad="63500" dist="25400" dir="5400000">
              <a:srgbClr val="000000">
                <a:alpha val="35000"/>
              </a:srgbClr>
            </a:outerShdw>
          </a:effectLst>
        </p:spPr>
        <p:txBody>
          <a:bodyPr tIns="91439" bIns="91439" anchor="ctr"/>
          <a:lstStyle/>
          <a:p>
            <a:pPr algn="l" defTabSz="914400">
              <a:defRPr b="0" sz="3200">
                <a:latin typeface="Avenir Roman"/>
                <a:ea typeface="Avenir Roman"/>
                <a:cs typeface="Avenir Roman"/>
                <a:sym typeface="Avenir Roman"/>
              </a:defRPr>
            </a:pPr>
          </a:p>
        </p:txBody>
      </p:sp>
      <p:pic>
        <p:nvPicPr>
          <p:cNvPr id="258" name="tomcat.png" descr="tomcat.png"/>
          <p:cNvPicPr>
            <a:picLocks noChangeAspect="1"/>
          </p:cNvPicPr>
          <p:nvPr/>
        </p:nvPicPr>
        <p:blipFill>
          <a:blip r:embed="rId3">
            <a:extLst/>
          </a:blip>
          <a:stretch>
            <a:fillRect/>
          </a:stretch>
        </p:blipFill>
        <p:spPr>
          <a:xfrm>
            <a:off x="14070452" y="2700652"/>
            <a:ext cx="1816890" cy="1210958"/>
          </a:xfrm>
          <a:prstGeom prst="rect">
            <a:avLst/>
          </a:prstGeom>
          <a:ln w="12700">
            <a:miter lim="400000"/>
          </a:ln>
        </p:spPr>
      </p:pic>
      <p:sp>
        <p:nvSpPr>
          <p:cNvPr id="259" name="Our app"/>
          <p:cNvSpPr txBox="1"/>
          <p:nvPr/>
        </p:nvSpPr>
        <p:spPr>
          <a:xfrm>
            <a:off x="14421608" y="4517515"/>
            <a:ext cx="2763876" cy="1084581"/>
          </a:xfrm>
          <a:prstGeom prst="rect">
            <a:avLst/>
          </a:prstGeom>
          <a:ln w="12700">
            <a:miter lim="400000"/>
          </a:ln>
          <a:extLst>
            <a:ext uri="{C572A759-6A51-4108-AA02-DFA0A04FC94B}">
              <ma14:wrappingTextBoxFlag xmlns:ma14="http://schemas.microsoft.com/office/mac/drawingml/2011/main" val="1"/>
            </a:ext>
          </a:extLst>
        </p:spPr>
        <p:txBody>
          <a:bodyPr wrap="none" tIns="91439" bIns="91439">
            <a:spAutoFit/>
          </a:bodyPr>
          <a:lstStyle>
            <a:lvl1pPr algn="l" defTabSz="914400">
              <a:defRPr b="0" sz="5200">
                <a:latin typeface="Avenir Heavy"/>
                <a:ea typeface="Avenir Heavy"/>
                <a:cs typeface="Avenir Heavy"/>
                <a:sym typeface="Avenir Heavy"/>
              </a:defRPr>
            </a:lvl1pPr>
          </a:lstStyle>
          <a:p>
            <a:pPr/>
            <a:r>
              <a:t>Our app</a:t>
            </a:r>
          </a:p>
        </p:txBody>
      </p:sp>
      <p:pic>
        <p:nvPicPr>
          <p:cNvPr id="260" name="intellij.png" descr="intellij.png"/>
          <p:cNvPicPr>
            <a:picLocks noChangeAspect="1"/>
          </p:cNvPicPr>
          <p:nvPr/>
        </p:nvPicPr>
        <p:blipFill>
          <a:blip r:embed="rId4">
            <a:extLst/>
          </a:blip>
          <a:srcRect l="0" t="0" r="0" b="0"/>
          <a:stretch>
            <a:fillRect/>
          </a:stretch>
        </p:blipFill>
        <p:spPr>
          <a:xfrm>
            <a:off x="568127" y="3485670"/>
            <a:ext cx="10054301" cy="5694091"/>
          </a:xfrm>
          <a:prstGeom prst="rect">
            <a:avLst/>
          </a:prstGeom>
          <a:ln w="12700">
            <a:miter lim="400000"/>
          </a:ln>
        </p:spPr>
      </p:pic>
      <p:sp>
        <p:nvSpPr>
          <p:cNvPr id="261" name="Line"/>
          <p:cNvSpPr/>
          <p:nvPr/>
        </p:nvSpPr>
        <p:spPr>
          <a:xfrm>
            <a:off x="7267454" y="10159155"/>
            <a:ext cx="5702021" cy="1"/>
          </a:xfrm>
          <a:prstGeom prst="line">
            <a:avLst/>
          </a:prstGeom>
          <a:ln w="114300">
            <a:solidFill>
              <a:srgbClr val="000000"/>
            </a:solidFill>
          </a:ln>
          <a:effectLst>
            <a:outerShdw sx="100000" sy="100000" kx="0" ky="0" algn="b" rotWithShape="0" blurRad="63500" dist="25400" dir="5400000">
              <a:srgbClr val="000000">
                <a:alpha val="38000"/>
              </a:srgbClr>
            </a:outerShdw>
          </a:effectLst>
        </p:spPr>
        <p:txBody>
          <a:bodyPr tIns="91439" bIns="91439"/>
          <a:lstStyle/>
          <a:p>
            <a:pPr algn="l" defTabSz="914400">
              <a:defRPr b="0" sz="3200">
                <a:latin typeface="Avenir Roman"/>
                <a:ea typeface="Avenir Roman"/>
                <a:cs typeface="Avenir Roman"/>
                <a:sym typeface="Avenir Roman"/>
              </a:defRPr>
            </a:pPr>
          </a:p>
        </p:txBody>
      </p:sp>
      <p:sp>
        <p:nvSpPr>
          <p:cNvPr id="262" name="Line"/>
          <p:cNvSpPr/>
          <p:nvPr/>
        </p:nvSpPr>
        <p:spPr>
          <a:xfrm flipV="1">
            <a:off x="12894957" y="8374744"/>
            <a:ext cx="598958" cy="1815239"/>
          </a:xfrm>
          <a:prstGeom prst="line">
            <a:avLst/>
          </a:prstGeom>
          <a:ln w="114300">
            <a:solidFill>
              <a:srgbClr val="000000"/>
            </a:solidFill>
          </a:ln>
          <a:effectLst>
            <a:outerShdw sx="100000" sy="100000" kx="0" ky="0" algn="b" rotWithShape="0" blurRad="63500" dist="25400" dir="5400000">
              <a:srgbClr val="000000">
                <a:alpha val="38000"/>
              </a:srgbClr>
            </a:outerShdw>
          </a:effectLst>
        </p:spPr>
        <p:txBody>
          <a:bodyPr tIns="91439" bIns="91439"/>
          <a:lstStyle/>
          <a:p>
            <a:pPr algn="l" defTabSz="914400">
              <a:defRPr b="0" sz="3200">
                <a:latin typeface="Avenir Roman"/>
                <a:ea typeface="Avenir Roman"/>
                <a:cs typeface="Avenir Roman"/>
                <a:sym typeface="Avenir Roman"/>
              </a:defRPr>
            </a:pPr>
          </a:p>
        </p:txBody>
      </p:sp>
      <p:sp>
        <p:nvSpPr>
          <p:cNvPr id="263" name="Line"/>
          <p:cNvSpPr/>
          <p:nvPr/>
        </p:nvSpPr>
        <p:spPr>
          <a:xfrm>
            <a:off x="7341203" y="9196363"/>
            <a:ext cx="1" cy="931333"/>
          </a:xfrm>
          <a:prstGeom prst="line">
            <a:avLst/>
          </a:prstGeom>
          <a:ln w="114300">
            <a:solidFill>
              <a:srgbClr val="000000"/>
            </a:solidFill>
          </a:ln>
          <a:effectLst>
            <a:outerShdw sx="100000" sy="100000" kx="0" ky="0" algn="b" rotWithShape="0" blurRad="63500" dist="25400" dir="5400000">
              <a:srgbClr val="000000">
                <a:alpha val="38000"/>
              </a:srgbClr>
            </a:outerShdw>
          </a:effectLst>
        </p:spPr>
        <p:txBody>
          <a:bodyPr tIns="91439" bIns="91439"/>
          <a:lstStyle/>
          <a:p>
            <a:pPr algn="l" defTabSz="914400">
              <a:defRPr b="0" sz="3200">
                <a:latin typeface="Avenir Roman"/>
                <a:ea typeface="Avenir Roman"/>
                <a:cs typeface="Avenir Roman"/>
                <a:sym typeface="Avenir Roman"/>
              </a:defRPr>
            </a:pPr>
          </a:p>
        </p:txBody>
      </p:sp>
      <p:pic>
        <p:nvPicPr>
          <p:cNvPr id="264" name="socket.jpg" descr="socket.jpg"/>
          <p:cNvPicPr>
            <a:picLocks noChangeAspect="1"/>
          </p:cNvPicPr>
          <p:nvPr/>
        </p:nvPicPr>
        <p:blipFill>
          <a:blip r:embed="rId5">
            <a:extLst/>
          </a:blip>
          <a:stretch>
            <a:fillRect/>
          </a:stretch>
        </p:blipFill>
        <p:spPr>
          <a:xfrm>
            <a:off x="12561578" y="6631782"/>
            <a:ext cx="2416844" cy="1436962"/>
          </a:xfrm>
          <a:prstGeom prst="rect">
            <a:avLst/>
          </a:prstGeom>
          <a:ln w="12700">
            <a:miter lim="400000"/>
          </a:ln>
        </p:spPr>
      </p:pic>
      <p:pic>
        <p:nvPicPr>
          <p:cNvPr id="265" name="electric-plug.jpg" descr="electric-plug.jpg"/>
          <p:cNvPicPr>
            <a:picLocks noChangeAspect="1"/>
          </p:cNvPicPr>
          <p:nvPr/>
        </p:nvPicPr>
        <p:blipFill>
          <a:blip r:embed="rId6">
            <a:extLst/>
          </a:blip>
          <a:stretch>
            <a:fillRect/>
          </a:stretch>
        </p:blipFill>
        <p:spPr>
          <a:xfrm>
            <a:off x="12350254" y="6224592"/>
            <a:ext cx="3216085" cy="2133336"/>
          </a:xfrm>
          <a:prstGeom prst="rect">
            <a:avLst/>
          </a:prstGeom>
          <a:ln w="12700">
            <a:miter lim="400000"/>
          </a:ln>
        </p:spPr>
      </p:pic>
      <p:pic>
        <p:nvPicPr>
          <p:cNvPr id="266" name="Screen Shot 2016-04-21 at 17.46.12.png" descr="Screen Shot 2016-04-21 at 17.46.12.png"/>
          <p:cNvPicPr>
            <a:picLocks noChangeAspect="1"/>
          </p:cNvPicPr>
          <p:nvPr/>
        </p:nvPicPr>
        <p:blipFill>
          <a:blip r:embed="rId7">
            <a:extLst/>
          </a:blip>
          <a:stretch>
            <a:fillRect/>
          </a:stretch>
        </p:blipFill>
        <p:spPr>
          <a:xfrm>
            <a:off x="14905592" y="6169901"/>
            <a:ext cx="4050394" cy="2242719"/>
          </a:xfrm>
          <a:prstGeom prst="rect">
            <a:avLst/>
          </a:prstGeom>
          <a:ln w="12700">
            <a:miter lim="400000"/>
          </a:ln>
        </p:spPr>
      </p:pic>
      <p:sp>
        <p:nvSpPr>
          <p:cNvPr id="267" name="code"/>
          <p:cNvSpPr/>
          <p:nvPr/>
        </p:nvSpPr>
        <p:spPr>
          <a:xfrm>
            <a:off x="4239864" y="4709003"/>
            <a:ext cx="3044191" cy="1922781"/>
          </a:xfrm>
          <a:prstGeom prst="rect">
            <a:avLst/>
          </a:prstGeom>
          <a:solidFill>
            <a:srgbClr val="FFFFFF"/>
          </a:solidFill>
          <a:ln w="12700">
            <a:miter lim="400000"/>
          </a:ln>
          <a:effectLst>
            <a:outerShdw sx="100000" sy="100000" kx="0" ky="0" algn="b" rotWithShape="0" blurRad="63500" dist="25400" dir="5400000">
              <a:srgbClr val="000000">
                <a:alpha val="35000"/>
              </a:srgbClr>
            </a:outerShdw>
          </a:effectLst>
          <a:extLst>
            <a:ext uri="{C572A759-6A51-4108-AA02-DFA0A04FC94B}">
              <ma14:wrappingTextBoxFlag xmlns:ma14="http://schemas.microsoft.com/office/mac/drawingml/2011/main" val="1"/>
            </a:ext>
          </a:extLst>
        </p:spPr>
        <p:txBody>
          <a:bodyPr wrap="none" tIns="91439" bIns="91439">
            <a:spAutoFit/>
          </a:bodyPr>
          <a:lstStyle>
            <a:lvl1pPr algn="l" defTabSz="914400">
              <a:defRPr b="0" sz="10000">
                <a:solidFill>
                  <a:srgbClr val="DA291C"/>
                </a:solidFill>
                <a:latin typeface="Avenir Roman"/>
                <a:ea typeface="Avenir Roman"/>
                <a:cs typeface="Avenir Roman"/>
                <a:sym typeface="Avenir Roman"/>
              </a:defRPr>
            </a:lvl1pPr>
          </a:lstStyle>
          <a:p>
            <a:pPr/>
            <a:r>
              <a:t>code</a:t>
            </a:r>
          </a:p>
        </p:txBody>
      </p:sp>
      <p:pic>
        <p:nvPicPr>
          <p:cNvPr id="268" name="large gears.gif" descr="large gears.gif"/>
          <p:cNvPicPr>
            <a:picLocks noChangeAspect="0"/>
          </p:cNvPicPr>
          <p:nvPr/>
        </p:nvPicPr>
        <p:blipFill>
          <a:blip r:embed="rId8">
            <a:extLst/>
          </a:blip>
          <a:stretch>
            <a:fillRect/>
          </a:stretch>
        </p:blipFill>
        <p:spPr>
          <a:xfrm>
            <a:off x="15766443" y="6368896"/>
            <a:ext cx="1980002" cy="1962735"/>
          </a:xfrm>
          <a:prstGeom prst="rect">
            <a:avLst/>
          </a:prstGeom>
          <a:ln w="12700">
            <a:miter lim="400000"/>
          </a:ln>
        </p:spPr>
      </p:pic>
      <p:sp>
        <p:nvSpPr>
          <p:cNvPr id="269" name="Results"/>
          <p:cNvSpPr/>
          <p:nvPr/>
        </p:nvSpPr>
        <p:spPr>
          <a:xfrm>
            <a:off x="14978898" y="6388873"/>
            <a:ext cx="5023613" cy="2265681"/>
          </a:xfrm>
          <a:prstGeom prst="rect">
            <a:avLst/>
          </a:prstGeom>
          <a:solidFill>
            <a:srgbClr val="FFFFFF"/>
          </a:solidFill>
          <a:ln w="12700">
            <a:miter lim="400000"/>
          </a:ln>
          <a:effectLst>
            <a:outerShdw sx="100000" sy="100000" kx="0" ky="0" algn="b" rotWithShape="0" blurRad="63500" dist="25400" dir="5400000">
              <a:srgbClr val="000000">
                <a:alpha val="35000"/>
              </a:srgbClr>
            </a:outerShdw>
          </a:effectLst>
          <a:extLst>
            <a:ext uri="{C572A759-6A51-4108-AA02-DFA0A04FC94B}">
              <ma14:wrappingTextBoxFlag xmlns:ma14="http://schemas.microsoft.com/office/mac/drawingml/2011/main" val="1"/>
            </a:ext>
          </a:extLst>
        </p:spPr>
        <p:txBody>
          <a:bodyPr wrap="none" tIns="91439" bIns="91439">
            <a:spAutoFit/>
          </a:bodyPr>
          <a:lstStyle>
            <a:lvl1pPr algn="l" defTabSz="914400">
              <a:defRPr b="0" sz="12000">
                <a:solidFill>
                  <a:srgbClr val="DA291C"/>
                </a:solidFill>
                <a:latin typeface="Avenir Roman"/>
                <a:ea typeface="Avenir Roman"/>
                <a:cs typeface="Avenir Roman"/>
                <a:sym typeface="Avenir Roman"/>
              </a:defRPr>
            </a:lvl1pPr>
          </a:lstStyle>
          <a:p>
            <a:pPr/>
            <a:r>
              <a:t>Results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55"/>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25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Class="entr" nodeType="clickEffect" presetSubtype="0" presetID="1" grpId="3" fill="hold">
                                  <p:stCondLst>
                                    <p:cond delay="0"/>
                                  </p:stCondLst>
                                  <p:iterate type="el" backwards="0">
                                    <p:tmAbs val="0"/>
                                  </p:iterate>
                                  <p:childTnLst>
                                    <p:set>
                                      <p:cBhvr>
                                        <p:cTn id="13" fill="hold"/>
                                        <p:tgtEl>
                                          <p:spTgt spid="257"/>
                                        </p:tgtEl>
                                        <p:attrNameLst>
                                          <p:attrName>style.visibility</p:attrName>
                                        </p:attrNameLst>
                                      </p:cBhvr>
                                      <p:to>
                                        <p:strVal val="visible"/>
                                      </p:to>
                                    </p:set>
                                  </p:childTnLst>
                                </p:cTn>
                              </p:par>
                            </p:childTnLst>
                          </p:cTn>
                        </p:par>
                        <p:par>
                          <p:cTn id="14" fill="hold">
                            <p:stCondLst>
                              <p:cond delay="0"/>
                            </p:stCondLst>
                            <p:childTnLst>
                              <p:par>
                                <p:cTn id="15" presetClass="entr" nodeType="afterEffect" presetSubtype="0" presetID="1" grpId="4" fill="hold">
                                  <p:stCondLst>
                                    <p:cond delay="0"/>
                                  </p:stCondLst>
                                  <p:iterate type="el" backwards="0">
                                    <p:tmAbs val="0"/>
                                  </p:iterate>
                                  <p:childTnLst>
                                    <p:set>
                                      <p:cBhvr>
                                        <p:cTn id="16" fill="hold"/>
                                        <p:tgtEl>
                                          <p:spTgt spid="25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5" fill="hold">
                                  <p:stCondLst>
                                    <p:cond delay="0"/>
                                  </p:stCondLst>
                                  <p:iterate type="el" backwards="0">
                                    <p:tmAbs val="0"/>
                                  </p:iterate>
                                  <p:childTnLst>
                                    <p:set>
                                      <p:cBhvr>
                                        <p:cTn id="20" fill="hold"/>
                                        <p:tgtEl>
                                          <p:spTgt spid="26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6" fill="hold">
                                  <p:stCondLst>
                                    <p:cond delay="0"/>
                                  </p:stCondLst>
                                  <p:iterate type="el" backwards="0">
                                    <p:tmAbs val="0"/>
                                  </p:iterate>
                                  <p:childTnLst>
                                    <p:set>
                                      <p:cBhvr>
                                        <p:cTn id="24" fill="hold"/>
                                        <p:tgtEl>
                                          <p:spTgt spid="26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7" fill="hold">
                                  <p:stCondLst>
                                    <p:cond delay="0"/>
                                  </p:stCondLst>
                                  <p:iterate type="el" backwards="0">
                                    <p:tmAbs val="0"/>
                                  </p:iterate>
                                  <p:childTnLst>
                                    <p:set>
                                      <p:cBhvr>
                                        <p:cTn id="28" fill="hold"/>
                                        <p:tgtEl>
                                          <p:spTgt spid="26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8" fill="hold">
                                  <p:stCondLst>
                                    <p:cond delay="0"/>
                                  </p:stCondLst>
                                  <p:iterate type="el" backwards="0">
                                    <p:tmAbs val="0"/>
                                  </p:iterate>
                                  <p:childTnLst>
                                    <p:set>
                                      <p:cBhvr>
                                        <p:cTn id="32" fill="hold"/>
                                        <p:tgtEl>
                                          <p:spTgt spid="265"/>
                                        </p:tgtEl>
                                        <p:attrNameLst>
                                          <p:attrName>style.visibility</p:attrName>
                                        </p:attrNameLst>
                                      </p:cBhvr>
                                      <p:to>
                                        <p:strVal val="visible"/>
                                      </p:to>
                                    </p:set>
                                  </p:childTnLst>
                                </p:cTn>
                              </p:par>
                            </p:childTnLst>
                          </p:cTn>
                        </p:par>
                        <p:par>
                          <p:cTn id="33" fill="hold">
                            <p:stCondLst>
                              <p:cond delay="0"/>
                            </p:stCondLst>
                            <p:childTnLst>
                              <p:par>
                                <p:cTn id="34" presetClass="entr" nodeType="afterEffect" presetSubtype="0" presetID="1" grpId="9" fill="hold">
                                  <p:stCondLst>
                                    <p:cond delay="0"/>
                                  </p:stCondLst>
                                  <p:iterate type="el" backwards="0">
                                    <p:tmAbs val="0"/>
                                  </p:iterate>
                                  <p:childTnLst>
                                    <p:set>
                                      <p:cBhvr>
                                        <p:cTn id="35" fill="hold"/>
                                        <p:tgtEl>
                                          <p:spTgt spid="262"/>
                                        </p:tgtEl>
                                        <p:attrNameLst>
                                          <p:attrName>style.visibility</p:attrName>
                                        </p:attrNameLst>
                                      </p:cBhvr>
                                      <p:to>
                                        <p:strVal val="visible"/>
                                      </p:to>
                                    </p:set>
                                  </p:childTnLst>
                                </p:cTn>
                              </p:par>
                            </p:childTnLst>
                          </p:cTn>
                        </p:par>
                        <p:par>
                          <p:cTn id="36" fill="hold">
                            <p:stCondLst>
                              <p:cond delay="0"/>
                            </p:stCondLst>
                            <p:childTnLst>
                              <p:par>
                                <p:cTn id="37" presetClass="entr" nodeType="afterEffect" presetSubtype="0" presetID="1" grpId="10" fill="hold">
                                  <p:stCondLst>
                                    <p:cond delay="0"/>
                                  </p:stCondLst>
                                  <p:iterate type="el" backwards="0">
                                    <p:tmAbs val="0"/>
                                  </p:iterate>
                                  <p:childTnLst>
                                    <p:set>
                                      <p:cBhvr>
                                        <p:cTn id="38" fill="hold"/>
                                        <p:tgtEl>
                                          <p:spTgt spid="263"/>
                                        </p:tgtEl>
                                        <p:attrNameLst>
                                          <p:attrName>style.visibility</p:attrName>
                                        </p:attrNameLst>
                                      </p:cBhvr>
                                      <p:to>
                                        <p:strVal val="visible"/>
                                      </p:to>
                                    </p:set>
                                  </p:childTnLst>
                                </p:cTn>
                              </p:par>
                            </p:childTnLst>
                          </p:cTn>
                        </p:par>
                        <p:par>
                          <p:cTn id="39" fill="hold">
                            <p:stCondLst>
                              <p:cond delay="0"/>
                            </p:stCondLst>
                            <p:childTnLst>
                              <p:par>
                                <p:cTn id="40" presetClass="entr" nodeType="afterEffect" presetSubtype="0" presetID="1" grpId="11" fill="hold">
                                  <p:stCondLst>
                                    <p:cond delay="0"/>
                                  </p:stCondLst>
                                  <p:iterate type="el" backwards="0">
                                    <p:tmAbs val="0"/>
                                  </p:iterate>
                                  <p:childTnLst>
                                    <p:set>
                                      <p:cBhvr>
                                        <p:cTn id="41" fill="hold"/>
                                        <p:tgtEl>
                                          <p:spTgt spid="26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Class="entr" nodeType="clickEffect" presetSubtype="0" presetID="1" grpId="12" fill="hold">
                                  <p:stCondLst>
                                    <p:cond delay="0"/>
                                  </p:stCondLst>
                                  <p:iterate type="el" backwards="0">
                                    <p:tmAbs val="0"/>
                                  </p:iterate>
                                  <p:childTnLst>
                                    <p:set>
                                      <p:cBhvr>
                                        <p:cTn id="45" fill="hold"/>
                                        <p:tgtEl>
                                          <p:spTgt spid="267"/>
                                        </p:tgtEl>
                                        <p:attrNameLst>
                                          <p:attrName>style.visibility</p:attrName>
                                        </p:attrNameLst>
                                      </p:cBhvr>
                                      <p:to>
                                        <p:strVal val="visible"/>
                                      </p:to>
                                    </p:set>
                                  </p:childTnLst>
                                </p:cTn>
                              </p:par>
                            </p:childTnLst>
                          </p:cTn>
                        </p:par>
                        <p:par>
                          <p:cTn id="46" fill="hold">
                            <p:stCondLst>
                              <p:cond delay="0"/>
                            </p:stCondLst>
                            <p:childTnLst>
                              <p:par>
                                <p:cTn id="47" presetClass="emph" nodeType="afterEffect" presetSubtype="0" presetID="35" grpId="13" repeatCount="4000" fill="hold">
                                  <p:stCondLst>
                                    <p:cond delay="0"/>
                                  </p:stCondLst>
                                  <p:childTnLst>
                                    <p:anim calcmode="discrete" valueType="str">
                                      <p:cBhvr>
                                        <p:cTn id="48" dur="1000" fill="hold"/>
                                        <p:tgtEl>
                                          <p:spTgt spid="267"/>
                                        </p:tgtEl>
                                        <p:attrNameLst>
                                          <p:attrName>style.visibility</p:attrName>
                                        </p:attrNameLst>
                                      </p:cBhvr>
                                      <p:tavLst>
                                        <p:tav tm="0">
                                          <p:val>
                                            <p:strVal val="hidden"/>
                                          </p:val>
                                        </p:tav>
                                        <p:tav tm="50000">
                                          <p:val>
                                            <p:strVal val="visible"/>
                                          </p:val>
                                        </p:tav>
                                      </p:tavLst>
                                    </p:anim>
                                  </p:childTnLst>
                                </p:cTn>
                              </p:par>
                            </p:childTnLst>
                          </p:cTn>
                        </p:par>
                      </p:childTnLst>
                    </p:cTn>
                  </p:par>
                  <p:par>
                    <p:cTn id="49" fill="hold">
                      <p:stCondLst>
                        <p:cond delay="indefinite"/>
                      </p:stCondLst>
                      <p:childTnLst>
                        <p:par>
                          <p:cTn id="50" fill="hold">
                            <p:stCondLst>
                              <p:cond delay="0"/>
                            </p:stCondLst>
                            <p:childTnLst>
                              <p:par>
                                <p:cTn id="51" presetClass="path" nodeType="clickEffect" presetSubtype="0" presetID="-1" grpId="14" accel="50000" decel="50000" fill="hold">
                                  <p:stCondLst>
                                    <p:cond delay="0"/>
                                  </p:stCondLst>
                                  <p:childTnLst>
                                    <p:animMotion path="M 0.000000 0.000000 L 0.067109 0.301152" origin="layout" pathEditMode="relative">
                                      <p:cBhvr>
                                        <p:cTn id="52" dur="1000" fill="hold"/>
                                        <p:tgtEl>
                                          <p:spTgt spid="267"/>
                                        </p:tgtEl>
                                        <p:attrNameLst>
                                          <p:attrName>ppt_x</p:attrName>
                                          <p:attrName>ppt_y</p:attrName>
                                        </p:attrNameLst>
                                      </p:cBhvr>
                                    </p:animMotion>
                                  </p:childTnLst>
                                </p:cTn>
                              </p:par>
                            </p:childTnLst>
                          </p:cTn>
                        </p:par>
                        <p:par>
                          <p:cTn id="53" fill="hold">
                            <p:stCondLst>
                              <p:cond delay="0"/>
                            </p:stCondLst>
                            <p:childTnLst>
                              <p:par>
                                <p:cTn id="54" presetClass="path" nodeType="afterEffect" presetSubtype="0" presetID="-1" grpId="15" accel="50000" decel="50000" fill="hold">
                                  <p:stCondLst>
                                    <p:cond delay="0"/>
                                  </p:stCondLst>
                                  <p:childTnLst>
                                    <p:animMotion path="M 0.067109 0.301152 L 0.271480 0.301152" origin="layout" pathEditMode="relative">
                                      <p:cBhvr>
                                        <p:cTn id="55" dur="1000" fill="hold"/>
                                        <p:tgtEl>
                                          <p:spTgt spid="267"/>
                                        </p:tgtEl>
                                        <p:attrNameLst>
                                          <p:attrName>ppt_x</p:attrName>
                                          <p:attrName>ppt_y</p:attrName>
                                        </p:attrNameLst>
                                      </p:cBhvr>
                                    </p:animMotion>
                                  </p:childTnLst>
                                </p:cTn>
                              </p:par>
                            </p:childTnLst>
                          </p:cTn>
                        </p:par>
                        <p:par>
                          <p:cTn id="56" fill="hold">
                            <p:stCondLst>
                              <p:cond delay="0"/>
                            </p:stCondLst>
                            <p:childTnLst>
                              <p:par>
                                <p:cTn id="57" presetClass="path" nodeType="afterEffect" presetSubtype="0" presetID="-1" grpId="16" accel="50000" decel="50000" fill="hold">
                                  <p:stCondLst>
                                    <p:cond delay="0"/>
                                  </p:stCondLst>
                                  <p:childTnLst>
                                    <p:animMotion path="M 0.271480 0.301152 L 0.319317 0.129836" origin="layout" pathEditMode="relative">
                                      <p:cBhvr>
                                        <p:cTn id="58" dur="1000" fill="hold"/>
                                        <p:tgtEl>
                                          <p:spTgt spid="267"/>
                                        </p:tgtEl>
                                        <p:attrNameLst>
                                          <p:attrName>ppt_x</p:attrName>
                                          <p:attrName>ppt_y</p:attrName>
                                        </p:attrNameLst>
                                      </p:cBhvr>
                                    </p:animMotion>
                                  </p:childTnLst>
                                </p:cTn>
                              </p:par>
                            </p:childTnLst>
                          </p:cTn>
                        </p:par>
                        <p:par>
                          <p:cTn id="59" fill="hold">
                            <p:stCondLst>
                              <p:cond delay="0"/>
                            </p:stCondLst>
                            <p:childTnLst>
                              <p:par>
                                <p:cTn id="60" presetClass="path" nodeType="afterEffect" presetSubtype="0" presetID="-1" grpId="17" accel="50000" decel="50000" fill="hold">
                                  <p:stCondLst>
                                    <p:cond delay="0"/>
                                  </p:stCondLst>
                                  <p:childTnLst>
                                    <p:animMotion path="M 0.319317 0.129836 L 0.458039 0.125769" origin="layout" pathEditMode="relative">
                                      <p:cBhvr>
                                        <p:cTn id="61" dur="1000" fill="hold"/>
                                        <p:tgtEl>
                                          <p:spTgt spid="267"/>
                                        </p:tgtEl>
                                        <p:attrNameLst>
                                          <p:attrName>ppt_x</p:attrName>
                                          <p:attrName>ppt_y</p:attrName>
                                        </p:attrNameLst>
                                      </p:cBhvr>
                                    </p:animMotion>
                                  </p:childTnLst>
                                </p:cTn>
                              </p:par>
                            </p:childTnLst>
                          </p:cTn>
                        </p:par>
                        <p:par>
                          <p:cTn id="62" fill="hold">
                            <p:stCondLst>
                              <p:cond delay="1000"/>
                            </p:stCondLst>
                            <p:childTnLst>
                              <p:par>
                                <p:cTn id="63" presetClass="exit" nodeType="afterEffect" presetID="9" grpId="18" fill="hold">
                                  <p:stCondLst>
                                    <p:cond delay="0"/>
                                  </p:stCondLst>
                                  <p:iterate type="el" backwards="0">
                                    <p:tmAbs val="0"/>
                                  </p:iterate>
                                  <p:childTnLst>
                                    <p:animEffect filter="dissolve" transition="out">
                                      <p:cBhvr>
                                        <p:cTn id="64" dur="1500" fill="hold"/>
                                        <p:tgtEl>
                                          <p:spTgt spid="267"/>
                                        </p:tgtEl>
                                      </p:cBhvr>
                                    </p:animEffect>
                                    <p:set>
                                      <p:cBhvr>
                                        <p:cTn id="65" fill="hold">
                                          <p:stCondLst>
                                            <p:cond delay="1499"/>
                                          </p:stCondLst>
                                        </p:cTn>
                                        <p:tgtEl>
                                          <p:spTgt spid="267"/>
                                        </p:tgtEl>
                                        <p:attrNameLst>
                                          <p:attrName>style.visibility</p:attrName>
                                        </p:attrNameLst>
                                      </p:cBhvr>
                                      <p:to>
                                        <p:strVal val="hidden"/>
                                      </p:to>
                                    </p:set>
                                  </p:childTnLst>
                                </p:cTn>
                              </p:par>
                            </p:childTnLst>
                          </p:cTn>
                        </p:par>
                        <p:par>
                          <p:cTn id="66" fill="hold">
                            <p:stCondLst>
                              <p:cond delay="2500"/>
                            </p:stCondLst>
                            <p:childTnLst>
                              <p:par>
                                <p:cTn id="67" presetClass="entr" nodeType="afterEffect" presetSubtype="0" presetID="1" grpId="19" fill="hold">
                                  <p:stCondLst>
                                    <p:cond delay="500"/>
                                  </p:stCondLst>
                                  <p:iterate type="el" backwards="0">
                                    <p:tmAbs val="0"/>
                                  </p:iterate>
                                  <p:childTnLst>
                                    <p:set>
                                      <p:cBhvr>
                                        <p:cTn id="68" fill="hold"/>
                                        <p:tgtEl>
                                          <p:spTgt spid="269"/>
                                        </p:tgtEl>
                                        <p:attrNameLst>
                                          <p:attrName>style.visibility</p:attrName>
                                        </p:attrNameLst>
                                      </p:cBhvr>
                                      <p:to>
                                        <p:strVal val="visible"/>
                                      </p:to>
                                    </p:set>
                                  </p:childTnLst>
                                </p:cTn>
                              </p:par>
                            </p:childTnLst>
                          </p:cTn>
                        </p:par>
                        <p:par>
                          <p:cTn id="69" fill="hold">
                            <p:stCondLst>
                              <p:cond delay="0"/>
                            </p:stCondLst>
                            <p:childTnLst>
                              <p:par>
                                <p:cTn id="70" presetClass="path" nodeType="afterEffect" presetSubtype="0" presetID="-1" grpId="20" accel="50000" decel="50000" fill="hold">
                                  <p:stCondLst>
                                    <p:cond delay="0"/>
                                  </p:stCondLst>
                                  <p:childTnLst>
                                    <p:animMotion path="M 0.000000 0.000000 L -0.134169 0.004302" origin="layout" pathEditMode="relative">
                                      <p:cBhvr>
                                        <p:cTn id="71" dur="1000" fill="hold"/>
                                        <p:tgtEl>
                                          <p:spTgt spid="269"/>
                                        </p:tgtEl>
                                        <p:attrNameLst>
                                          <p:attrName>ppt_x</p:attrName>
                                          <p:attrName>ppt_y</p:attrName>
                                        </p:attrNameLst>
                                      </p:cBhvr>
                                    </p:animMotion>
                                  </p:childTnLst>
                                </p:cTn>
                              </p:par>
                            </p:childTnLst>
                          </p:cTn>
                        </p:par>
                        <p:par>
                          <p:cTn id="72" fill="hold">
                            <p:stCondLst>
                              <p:cond delay="0"/>
                            </p:stCondLst>
                            <p:childTnLst>
                              <p:par>
                                <p:cTn id="73" presetClass="path" nodeType="afterEffect" presetSubtype="0" presetID="-1" grpId="21" accel="50000" decel="50000" fill="hold">
                                  <p:stCondLst>
                                    <p:cond delay="0"/>
                                  </p:stCondLst>
                                  <p:childTnLst>
                                    <p:animMotion path="M -0.134169 0.004302 L -0.187190 0.177189" origin="layout" pathEditMode="relative">
                                      <p:cBhvr>
                                        <p:cTn id="74" dur="1000" fill="hold"/>
                                        <p:tgtEl>
                                          <p:spTgt spid="269"/>
                                        </p:tgtEl>
                                        <p:attrNameLst>
                                          <p:attrName>ppt_x</p:attrName>
                                          <p:attrName>ppt_y</p:attrName>
                                        </p:attrNameLst>
                                      </p:cBhvr>
                                    </p:animMotion>
                                  </p:childTnLst>
                                </p:cTn>
                              </p:par>
                            </p:childTnLst>
                          </p:cTn>
                        </p:par>
                        <p:par>
                          <p:cTn id="75" fill="hold">
                            <p:stCondLst>
                              <p:cond delay="0"/>
                            </p:stCondLst>
                            <p:childTnLst>
                              <p:par>
                                <p:cTn id="76" presetClass="path" nodeType="afterEffect" presetSubtype="0" presetID="-1" grpId="22" accel="50000" decel="50000" fill="hold">
                                  <p:stCondLst>
                                    <p:cond delay="0"/>
                                  </p:stCondLst>
                                  <p:childTnLst>
                                    <p:animMotion path="M -0.187190 0.177189 L -0.350059 0.177189" origin="layout" pathEditMode="relative">
                                      <p:cBhvr>
                                        <p:cTn id="77" dur="1000" fill="hold"/>
                                        <p:tgtEl>
                                          <p:spTgt spid="269"/>
                                        </p:tgtEl>
                                        <p:attrNameLst>
                                          <p:attrName>ppt_x</p:attrName>
                                          <p:attrName>ppt_y</p:attrName>
                                        </p:attrNameLst>
                                      </p:cBhvr>
                                    </p:animMotion>
                                  </p:childTnLst>
                                </p:cTn>
                              </p:par>
                            </p:childTnLst>
                          </p:cTn>
                        </p:par>
                        <p:par>
                          <p:cTn id="78" fill="hold">
                            <p:stCondLst>
                              <p:cond delay="0"/>
                            </p:stCondLst>
                            <p:childTnLst>
                              <p:par>
                                <p:cTn id="79" presetClass="path" nodeType="afterEffect" presetSubtype="0" presetID="-1" grpId="23" accel="50000" decel="50000" fill="hold">
                                  <p:stCondLst>
                                    <p:cond delay="0"/>
                                  </p:stCondLst>
                                  <p:childTnLst>
                                    <p:animMotion path="M -0.350059 0.177189 L -0.464019 0.093994" origin="layout" pathEditMode="relative">
                                      <p:cBhvr>
                                        <p:cTn id="80" dur="1000" fill="hold"/>
                                        <p:tgtEl>
                                          <p:spTgt spid="269"/>
                                        </p:tgtEl>
                                        <p:attrNameLst>
                                          <p:attrName>ppt_x</p:attrName>
                                          <p:attrName>ppt_y</p:attrName>
                                        </p:attrNameLst>
                                      </p:cBhvr>
                                    </p:animMotion>
                                  </p:childTnLst>
                                </p:cTn>
                              </p:par>
                            </p:childTnLst>
                          </p:cTn>
                        </p:par>
                        <p:par>
                          <p:cTn id="81" fill="hold">
                            <p:stCondLst>
                              <p:cond delay="0"/>
                            </p:stCondLst>
                            <p:childTnLst>
                              <p:par>
                                <p:cTn id="82" presetClass="emph" nodeType="afterEffect" presetSubtype="0" presetID="35" grpId="24" repeatCount="4000" fill="hold">
                                  <p:stCondLst>
                                    <p:cond delay="0"/>
                                  </p:stCondLst>
                                  <p:childTnLst>
                                    <p:anim calcmode="discrete" valueType="str">
                                      <p:cBhvr>
                                        <p:cTn id="83" dur="1000" fill="hold"/>
                                        <p:tgtEl>
                                          <p:spTgt spid="26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5" grpId="1"/>
      <p:bldP build="whole" bldLvl="1" animBg="1" rev="0" advAuto="0" spid="259" grpId="4"/>
      <p:bldP build="whole" bldLvl="1" animBg="1" rev="0" advAuto="0" spid="261" grpId="11"/>
      <p:bldP build="whole" bldLvl="1" animBg="1" rev="0" advAuto="0" spid="264" grpId="6"/>
      <p:bldP build="whole" bldLvl="1" animBg="1" rev="0" advAuto="0" spid="257" grpId="3"/>
      <p:bldP build="whole" bldLvl="1" animBg="1" rev="0" advAuto="0" spid="267" grpId="18"/>
      <p:bldP build="whole" bldLvl="1" animBg="1" rev="0" advAuto="0" spid="262" grpId="9"/>
      <p:bldP build="whole" bldLvl="1" animBg="1" rev="0" advAuto="0" spid="260" grpId="7"/>
      <p:bldP build="whole" bldLvl="1" animBg="1" rev="0" advAuto="0" spid="263" grpId="10"/>
      <p:bldP build="whole" bldLvl="1" animBg="1" rev="0" advAuto="0" spid="265" grpId="8"/>
      <p:bldP build="whole" bldLvl="1" animBg="1" rev="0" advAuto="0" spid="258" grpId="2"/>
      <p:bldP build="whole" bldLvl="1" animBg="1" rev="0" advAuto="0" spid="269" grpId="19"/>
      <p:bldP build="whole" bldLvl="1" animBg="1" rev="0" advAuto="0" spid="266" grpId="5"/>
      <p:bldP build="whole" bldLvl="1" animBg="1" rev="0" advAuto="0" spid="269" grpId="24"/>
      <p:bldP build="whole" bldLvl="1" animBg="1" rev="0" advAuto="0" spid="267" grpId="12"/>
      <p:bldP build="whole" bldLvl="1" animBg="1" rev="0" advAuto="0" spid="267" grpId="13"/>
    </p:bld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1" name="Clojure"/>
          <p:cNvSpPr txBox="1"/>
          <p:nvPr>
            <p:ph type="title"/>
          </p:nvPr>
        </p:nvSpPr>
        <p:spPr>
          <a:xfrm>
            <a:off x="3527777" y="565149"/>
            <a:ext cx="17839028" cy="2421914"/>
          </a:xfrm>
          <a:prstGeom prst="rect">
            <a:avLst/>
          </a:prstGeom>
        </p:spPr>
        <p:txBody>
          <a:bodyPr/>
          <a:lstStyle>
            <a:lvl1pPr defTabSz="585215">
              <a:defRPr sz="14720"/>
            </a:lvl1pPr>
          </a:lstStyle>
          <a:p>
            <a:pPr/>
            <a:r>
              <a:t>Clojure</a:t>
            </a:r>
          </a:p>
        </p:txBody>
      </p:sp>
      <p:pic>
        <p:nvPicPr>
          <p:cNvPr id="272" name="image5.png" descr="image5.png"/>
          <p:cNvPicPr>
            <a:picLocks noChangeAspect="1"/>
          </p:cNvPicPr>
          <p:nvPr/>
        </p:nvPicPr>
        <p:blipFill>
          <a:blip r:embed="rId2">
            <a:extLst/>
          </a:blip>
          <a:stretch>
            <a:fillRect/>
          </a:stretch>
        </p:blipFill>
        <p:spPr>
          <a:xfrm>
            <a:off x="1204450" y="899525"/>
            <a:ext cx="2090516" cy="1753162"/>
          </a:xfrm>
          <a:prstGeom prst="rect">
            <a:avLst/>
          </a:prstGeom>
          <a:ln w="12700">
            <a:miter lim="400000"/>
          </a:ln>
        </p:spPr>
      </p:pic>
      <p:pic>
        <p:nvPicPr>
          <p:cNvPr id="273" name="lisplogo_alien_256.png" descr="lisplogo_alien_256.png"/>
          <p:cNvPicPr>
            <a:picLocks noChangeAspect="1"/>
          </p:cNvPicPr>
          <p:nvPr/>
        </p:nvPicPr>
        <p:blipFill>
          <a:blip r:embed="rId3">
            <a:extLst/>
          </a:blip>
          <a:stretch>
            <a:fillRect/>
          </a:stretch>
        </p:blipFill>
        <p:spPr>
          <a:xfrm>
            <a:off x="4327152" y="2987062"/>
            <a:ext cx="15729696" cy="9216619"/>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5" name="Learn the language and libraries…"/>
          <p:cNvSpPr txBox="1"/>
          <p:nvPr/>
        </p:nvSpPr>
        <p:spPr>
          <a:xfrm>
            <a:off x="4058920" y="3642359"/>
            <a:ext cx="16266161" cy="6431281"/>
          </a:xfrm>
          <a:prstGeom prst="rect">
            <a:avLst/>
          </a:prstGeom>
          <a:ln w="12700">
            <a:miter lim="400000"/>
          </a:ln>
          <a:extLst>
            <a:ext uri="{C572A759-6A51-4108-AA02-DFA0A04FC94B}">
              <ma14:wrappingTextBoxFlag xmlns:ma14="http://schemas.microsoft.com/office/mac/drawingml/2011/main" val="1"/>
            </a:ext>
          </a:extLst>
        </p:spPr>
        <p:txBody>
          <a:bodyPr wrap="none" tIns="91439" bIns="91439">
            <a:spAutoFit/>
          </a:bodyPr>
          <a:lstStyle/>
          <a:p>
            <a:pPr marL="446887" indent="-446887" algn="l" defTabSz="914400">
              <a:buSzPct val="100000"/>
              <a:buAutoNum type="arabicPeriod" startAt="1"/>
              <a:defRPr b="0" sz="6000">
                <a:latin typeface="Avenir Heavy"/>
                <a:ea typeface="Avenir Heavy"/>
                <a:cs typeface="Avenir Heavy"/>
                <a:sym typeface="Avenir Heavy"/>
              </a:defRPr>
            </a:pPr>
            <a:r>
              <a:t>Learn the language and libraries</a:t>
            </a:r>
          </a:p>
          <a:p>
            <a:pPr marL="446887" indent="-446887" algn="l" defTabSz="914400">
              <a:buSzPct val="100000"/>
              <a:buAutoNum type="arabicPeriod" startAt="1"/>
              <a:defRPr b="0" sz="6000">
                <a:latin typeface="Avenir Roman"/>
                <a:ea typeface="Avenir Roman"/>
                <a:cs typeface="Avenir Roman"/>
                <a:sym typeface="Avenir Roman"/>
              </a:defRPr>
            </a:pPr>
            <a:r>
              <a:t>Write code with immediate feedback</a:t>
            </a:r>
          </a:p>
          <a:p>
            <a:pPr marL="446887" indent="-446887" algn="l" defTabSz="914400">
              <a:buSzPct val="100000"/>
              <a:buAutoNum type="arabicPeriod" startAt="1"/>
              <a:defRPr b="0" sz="6000">
                <a:latin typeface="Avenir Roman"/>
                <a:ea typeface="Avenir Roman"/>
                <a:cs typeface="Avenir Roman"/>
                <a:sym typeface="Avenir Roman"/>
              </a:defRPr>
            </a:pPr>
            <a:r>
              <a:t>No build or deploy</a:t>
            </a:r>
          </a:p>
          <a:p>
            <a:pPr marL="446887" indent="-446887" algn="l" defTabSz="914400">
              <a:buSzPct val="100000"/>
              <a:buAutoNum type="arabicPeriod" startAt="1"/>
              <a:defRPr b="0" sz="6000">
                <a:latin typeface="Avenir Roman"/>
                <a:ea typeface="Avenir Roman"/>
                <a:cs typeface="Avenir Roman"/>
                <a:sym typeface="Avenir Roman"/>
              </a:defRPr>
            </a:pPr>
            <a:r>
              <a:t>Tools to understand the real world</a:t>
            </a:r>
          </a:p>
          <a:p>
            <a:pPr marL="446887" indent="-446887" algn="l" defTabSz="914400">
              <a:buSzPct val="100000"/>
              <a:buAutoNum type="arabicPeriod" startAt="1"/>
              <a:defRPr b="0" sz="6000">
                <a:latin typeface="Avenir Roman"/>
                <a:ea typeface="Avenir Roman"/>
                <a:cs typeface="Avenir Roman"/>
                <a:sym typeface="Avenir Roman"/>
              </a:defRPr>
            </a:pPr>
            <a:r>
              <a:t>Easy way of creating faithful lies for our tests</a:t>
            </a:r>
          </a:p>
          <a:p>
            <a:pPr marL="446887" indent="-446887" algn="l" defTabSz="914400">
              <a:buSzPct val="100000"/>
              <a:buAutoNum type="arabicPeriod" startAt="1"/>
              <a:defRPr b="0" sz="6000">
                <a:latin typeface="Avenir Roman"/>
                <a:ea typeface="Avenir Roman"/>
                <a:cs typeface="Avenir Roman"/>
                <a:sym typeface="Avenir Roman"/>
              </a:defRPr>
            </a:pPr>
            <a:r>
              <a:t>No surprises when starting the application</a:t>
            </a:r>
          </a:p>
        </p:txBody>
      </p:sp>
      <p:sp>
        <p:nvSpPr>
          <p:cNvPr id="276" name="What do we want from our workflow?"/>
          <p:cNvSpPr txBox="1"/>
          <p:nvPr>
            <p:ph type="title"/>
          </p:nvPr>
        </p:nvSpPr>
        <p:spPr>
          <a:xfrm>
            <a:off x="1643063" y="1047749"/>
            <a:ext cx="21097874" cy="2117420"/>
          </a:xfrm>
          <a:prstGeom prst="rect">
            <a:avLst/>
          </a:prstGeom>
        </p:spPr>
        <p:txBody>
          <a:bodyPr/>
          <a:lstStyle>
            <a:lvl1pPr>
              <a:defRPr sz="9000"/>
            </a:lvl1pPr>
          </a:lstStyle>
          <a:p>
            <a:pPr/>
            <a:r>
              <a:t>What do we want from our workflow?</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8" name="Demo time!"/>
          <p:cNvSpPr txBox="1"/>
          <p:nvPr/>
        </p:nvSpPr>
        <p:spPr>
          <a:xfrm>
            <a:off x="4353560" y="4772660"/>
            <a:ext cx="15676881" cy="4170681"/>
          </a:xfrm>
          <a:prstGeom prst="rect">
            <a:avLst/>
          </a:prstGeom>
          <a:ln w="12700">
            <a:miter lim="400000"/>
          </a:ln>
          <a:extLst>
            <a:ext uri="{C572A759-6A51-4108-AA02-DFA0A04FC94B}">
              <ma14:wrappingTextBoxFlag xmlns:ma14="http://schemas.microsoft.com/office/mac/drawingml/2011/main" val="1"/>
            </a:ext>
          </a:extLst>
        </p:spPr>
        <p:txBody>
          <a:bodyPr wrap="none" tIns="91439" bIns="91439">
            <a:spAutoFit/>
          </a:bodyPr>
          <a:lstStyle>
            <a:lvl1pPr algn="l" defTabSz="914400">
              <a:defRPr b="0" sz="23000">
                <a:latin typeface="Avenir Roman"/>
                <a:ea typeface="Avenir Roman"/>
                <a:cs typeface="Avenir Roman"/>
                <a:sym typeface="Avenir Roman"/>
              </a:defRPr>
            </a:lvl1pPr>
          </a:lstStyle>
          <a:p>
            <a:pPr/>
            <a:r>
              <a:t>Demo time!</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0" name="What do we get with a REPL workflow?"/>
          <p:cNvSpPr txBox="1"/>
          <p:nvPr>
            <p:ph type="title"/>
          </p:nvPr>
        </p:nvSpPr>
        <p:spPr>
          <a:xfrm>
            <a:off x="1329234" y="-1"/>
            <a:ext cx="21725532" cy="2138922"/>
          </a:xfrm>
          <a:prstGeom prst="rect">
            <a:avLst/>
          </a:prstGeom>
        </p:spPr>
        <p:txBody>
          <a:bodyPr/>
          <a:lstStyle>
            <a:lvl1pPr>
              <a:defRPr sz="9000"/>
            </a:lvl1pPr>
          </a:lstStyle>
          <a:p>
            <a:pPr/>
            <a:r>
              <a:t>What do we get with a REPL workflow?</a:t>
            </a:r>
          </a:p>
        </p:txBody>
      </p:sp>
      <p:sp>
        <p:nvSpPr>
          <p:cNvPr id="281" name="Learn the language and libraries…"/>
          <p:cNvSpPr txBox="1"/>
          <p:nvPr/>
        </p:nvSpPr>
        <p:spPr>
          <a:xfrm>
            <a:off x="3033268" y="2138920"/>
            <a:ext cx="18317465" cy="10596881"/>
          </a:xfrm>
          <a:prstGeom prst="rect">
            <a:avLst/>
          </a:prstGeom>
          <a:ln w="12700">
            <a:miter lim="400000"/>
          </a:ln>
          <a:extLst>
            <a:ext uri="{C572A759-6A51-4108-AA02-DFA0A04FC94B}">
              <ma14:wrappingTextBoxFlag xmlns:ma14="http://schemas.microsoft.com/office/mac/drawingml/2011/main" val="1"/>
            </a:ext>
          </a:extLst>
        </p:spPr>
        <p:txBody>
          <a:bodyPr wrap="none" tIns="91439" bIns="91439">
            <a:spAutoFit/>
          </a:bodyPr>
          <a:lstStyle/>
          <a:p>
            <a:pPr marL="446887" indent="-446887" algn="l" defTabSz="914400">
              <a:buSzPct val="100000"/>
              <a:buAutoNum type="arabicPeriod" startAt="1"/>
              <a:defRPr b="0" sz="6000">
                <a:latin typeface="Avenir Roman"/>
                <a:ea typeface="Avenir Roman"/>
                <a:cs typeface="Avenir Roman"/>
                <a:sym typeface="Avenir Roman"/>
              </a:defRPr>
            </a:pPr>
            <a:r>
              <a:t>Learn the language and libraries</a:t>
            </a:r>
          </a:p>
          <a:p>
            <a:pPr marL="446887" indent="-446887" algn="l" defTabSz="914400">
              <a:buSzPct val="100000"/>
              <a:buAutoNum type="arabicPeriod" startAt="1"/>
              <a:defRPr b="0" sz="6000">
                <a:latin typeface="Avenir Roman"/>
                <a:ea typeface="Avenir Roman"/>
                <a:cs typeface="Avenir Roman"/>
                <a:sym typeface="Avenir Roman"/>
              </a:defRPr>
            </a:pPr>
            <a:r>
              <a:t>Write code with immediate feedback</a:t>
            </a:r>
          </a:p>
          <a:p>
            <a:pPr marL="446887" indent="-446887" algn="l" defTabSz="914400">
              <a:buSzPct val="100000"/>
              <a:buAutoNum type="arabicPeriod" startAt="1"/>
              <a:defRPr b="0" sz="6000">
                <a:latin typeface="Avenir Roman"/>
                <a:ea typeface="Avenir Roman"/>
                <a:cs typeface="Avenir Roman"/>
                <a:sym typeface="Avenir Roman"/>
              </a:defRPr>
            </a:pPr>
            <a:r>
              <a:t>No build or deploy</a:t>
            </a:r>
          </a:p>
          <a:p>
            <a:pPr marL="446887" indent="-446887" algn="l" defTabSz="914400">
              <a:buSzPct val="100000"/>
              <a:buAutoNum type="arabicPeriod" startAt="1"/>
              <a:defRPr b="0" sz="6000">
                <a:latin typeface="Avenir Roman"/>
                <a:ea typeface="Avenir Roman"/>
                <a:cs typeface="Avenir Roman"/>
                <a:sym typeface="Avenir Roman"/>
              </a:defRPr>
            </a:pPr>
            <a:r>
              <a:t>Tools to understand the real world</a:t>
            </a:r>
          </a:p>
          <a:p>
            <a:pPr marL="446887" indent="-446887" algn="l" defTabSz="914400">
              <a:buSzPct val="100000"/>
              <a:buAutoNum type="arabicPeriod" startAt="1"/>
              <a:defRPr b="0" sz="6000">
                <a:latin typeface="Avenir Roman"/>
                <a:ea typeface="Avenir Roman"/>
                <a:cs typeface="Avenir Roman"/>
                <a:sym typeface="Avenir Roman"/>
              </a:defRPr>
            </a:pPr>
            <a:r>
              <a:t>Easy way of creating faithful lies for our tests</a:t>
            </a:r>
          </a:p>
          <a:p>
            <a:pPr marL="446887" indent="-446887" algn="l" defTabSz="914400">
              <a:buSzPct val="100000"/>
              <a:buAutoNum type="arabicPeriod" startAt="1"/>
              <a:defRPr b="0" sz="6000">
                <a:latin typeface="Avenir Roman"/>
                <a:ea typeface="Avenir Roman"/>
                <a:cs typeface="Avenir Roman"/>
                <a:sym typeface="Avenir Roman"/>
              </a:defRPr>
            </a:pPr>
            <a:r>
              <a:t>Fewer surprises when starting the application</a:t>
            </a:r>
          </a:p>
          <a:p>
            <a:pPr marL="446887" indent="-446887" algn="l" defTabSz="914400">
              <a:buSzPct val="100000"/>
              <a:buAutoNum type="arabicPeriod" startAt="1"/>
              <a:defRPr b="0" sz="6000">
                <a:latin typeface="Avenir Heavy"/>
                <a:ea typeface="Avenir Heavy"/>
                <a:cs typeface="Avenir Heavy"/>
                <a:sym typeface="Avenir Heavy"/>
              </a:defRPr>
            </a:pPr>
            <a:r>
              <a:t>Add new libraries to a running application</a:t>
            </a:r>
          </a:p>
          <a:p>
            <a:pPr marL="446887" indent="-446887" algn="l" defTabSz="914400">
              <a:buSzPct val="100000"/>
              <a:buAutoNum type="arabicPeriod" startAt="1"/>
              <a:defRPr b="0" sz="6000">
                <a:latin typeface="Avenir Heavy"/>
                <a:ea typeface="Avenir Heavy"/>
                <a:cs typeface="Avenir Heavy"/>
                <a:sym typeface="Avenir Heavy"/>
              </a:defRPr>
            </a:pPr>
            <a:r>
              <a:t>Run automatically unit test affected by a change</a:t>
            </a:r>
          </a:p>
          <a:p>
            <a:pPr marL="446887" indent="-446887" algn="l" defTabSz="914400">
              <a:buSzPct val="100000"/>
              <a:buAutoNum type="arabicPeriod" startAt="1"/>
              <a:defRPr b="0" sz="6000">
                <a:latin typeface="Avenir Heavy"/>
                <a:ea typeface="Avenir Heavy"/>
                <a:cs typeface="Avenir Heavy"/>
                <a:sym typeface="Avenir Heavy"/>
              </a:defRPr>
            </a:pPr>
            <a:r>
              <a:t>Inspect and manage state</a:t>
            </a:r>
          </a:p>
          <a:p>
            <a:pPr marL="446887" indent="-446887" algn="l" defTabSz="914400">
              <a:buSzPct val="100000"/>
              <a:buAutoNum type="arabicPeriod" startAt="1"/>
              <a:defRPr b="0" sz="6000">
                <a:latin typeface="Avenir Heavy"/>
                <a:ea typeface="Avenir Heavy"/>
                <a:cs typeface="Avenir Heavy"/>
                <a:sym typeface="Avenir Heavy"/>
              </a:defRPr>
            </a:pPr>
            <a:r>
              <a:t>Stay on the comfort of your favourite IDE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81">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8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8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8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8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81">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281">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281">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1" fill="hold">
                                  <p:stCondLst>
                                    <p:cond delay="0"/>
                                  </p:stCondLst>
                                  <p:iterate type="el" backwards="0">
                                    <p:tmAbs val="0"/>
                                  </p:iterate>
                                  <p:childTnLst>
                                    <p:set>
                                      <p:cBhvr>
                                        <p:cTn id="36" fill="hold"/>
                                        <p:tgtEl>
                                          <p:spTgt spid="281">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0" presetID="1" grpId="1" fill="hold">
                                  <p:stCondLst>
                                    <p:cond delay="0"/>
                                  </p:stCondLst>
                                  <p:iterate type="el" backwards="0">
                                    <p:tmAbs val="0"/>
                                  </p:iterate>
                                  <p:childTnLst>
                                    <p:set>
                                      <p:cBhvr>
                                        <p:cTn id="40" fill="hold"/>
                                        <p:tgtEl>
                                          <p:spTgt spid="281">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0" presetID="1" grpId="1" fill="hold">
                                  <p:stCondLst>
                                    <p:cond delay="0"/>
                                  </p:stCondLst>
                                  <p:iterate type="el" backwards="0">
                                    <p:tmAbs val="0"/>
                                  </p:iterate>
                                  <p:childTnLst>
                                    <p:set>
                                      <p:cBhvr>
                                        <p:cTn id="44" fill="hold"/>
                                        <p:tgtEl>
                                          <p:spTgt spid="281">
                                            <p:txEl>
                                              <p:pRg st="9" end="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81" grpId="1"/>
    </p:bldLst>
  </p:timing>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3" name="Rectangle"/>
          <p:cNvSpPr/>
          <p:nvPr/>
        </p:nvSpPr>
        <p:spPr>
          <a:xfrm>
            <a:off x="13318306" y="1161653"/>
            <a:ext cx="7072568" cy="11392694"/>
          </a:xfrm>
          <a:prstGeom prst="rect">
            <a:avLst/>
          </a:prstGeom>
          <a:solidFill>
            <a:srgbClr val="FFFFFF"/>
          </a:solidFill>
          <a:ln w="25400">
            <a:solidFill>
              <a:srgbClr val="0095D6"/>
            </a:solidFill>
          </a:ln>
          <a:effectLst>
            <a:outerShdw sx="100000" sy="100000" kx="0" ky="0" algn="b" rotWithShape="0" blurRad="63500" dist="25400" dir="5400000">
              <a:srgbClr val="000000">
                <a:alpha val="35000"/>
              </a:srgbClr>
            </a:outerShdw>
          </a:effectLst>
        </p:spPr>
        <p:txBody>
          <a:bodyPr tIns="91439" bIns="91439" anchor="ctr"/>
          <a:lstStyle/>
          <a:p>
            <a:pPr algn="l" defTabSz="914400">
              <a:defRPr b="0" sz="3200">
                <a:latin typeface="Avenir Roman"/>
                <a:ea typeface="Avenir Roman"/>
                <a:cs typeface="Avenir Roman"/>
                <a:sym typeface="Avenir Roman"/>
              </a:defRPr>
            </a:pPr>
          </a:p>
        </p:txBody>
      </p:sp>
      <p:pic>
        <p:nvPicPr>
          <p:cNvPr id="284" name="maven.png" descr="maven.png"/>
          <p:cNvPicPr>
            <a:picLocks noChangeAspect="1"/>
          </p:cNvPicPr>
          <p:nvPr/>
        </p:nvPicPr>
        <p:blipFill>
          <a:blip r:embed="rId2">
            <a:extLst/>
          </a:blip>
          <a:stretch>
            <a:fillRect/>
          </a:stretch>
        </p:blipFill>
        <p:spPr>
          <a:xfrm>
            <a:off x="13770477" y="1483427"/>
            <a:ext cx="2416844" cy="611320"/>
          </a:xfrm>
          <a:prstGeom prst="rect">
            <a:avLst/>
          </a:prstGeom>
          <a:ln w="12700">
            <a:miter lim="400000"/>
          </a:ln>
        </p:spPr>
      </p:pic>
      <p:pic>
        <p:nvPicPr>
          <p:cNvPr id="285" name="intellij.png" descr="intellij.png"/>
          <p:cNvPicPr>
            <a:picLocks noChangeAspect="1"/>
          </p:cNvPicPr>
          <p:nvPr/>
        </p:nvPicPr>
        <p:blipFill>
          <a:blip r:embed="rId3">
            <a:extLst/>
          </a:blip>
          <a:stretch>
            <a:fillRect/>
          </a:stretch>
        </p:blipFill>
        <p:spPr>
          <a:xfrm>
            <a:off x="1165216" y="3823823"/>
            <a:ext cx="9457212" cy="5355938"/>
          </a:xfrm>
          <a:prstGeom prst="rect">
            <a:avLst/>
          </a:prstGeom>
          <a:ln w="12700">
            <a:miter lim="400000"/>
          </a:ln>
        </p:spPr>
      </p:pic>
      <p:sp>
        <p:nvSpPr>
          <p:cNvPr id="286" name="Line"/>
          <p:cNvSpPr/>
          <p:nvPr/>
        </p:nvSpPr>
        <p:spPr>
          <a:xfrm>
            <a:off x="7267454" y="10159155"/>
            <a:ext cx="5702021" cy="1"/>
          </a:xfrm>
          <a:prstGeom prst="line">
            <a:avLst/>
          </a:prstGeom>
          <a:ln w="114300">
            <a:solidFill>
              <a:srgbClr val="000000"/>
            </a:solidFill>
          </a:ln>
          <a:effectLst>
            <a:outerShdw sx="100000" sy="100000" kx="0" ky="0" algn="b" rotWithShape="0" blurRad="63500" dist="25400" dir="5400000">
              <a:srgbClr val="000000">
                <a:alpha val="38000"/>
              </a:srgbClr>
            </a:outerShdw>
          </a:effectLst>
        </p:spPr>
        <p:txBody>
          <a:bodyPr tIns="91439" bIns="91439"/>
          <a:lstStyle/>
          <a:p>
            <a:pPr algn="l" defTabSz="914400">
              <a:defRPr b="0" sz="3200">
                <a:latin typeface="Avenir Roman"/>
                <a:ea typeface="Avenir Roman"/>
                <a:cs typeface="Avenir Roman"/>
                <a:sym typeface="Avenir Roman"/>
              </a:defRPr>
            </a:pPr>
          </a:p>
        </p:txBody>
      </p:sp>
      <p:sp>
        <p:nvSpPr>
          <p:cNvPr id="287" name="Line"/>
          <p:cNvSpPr/>
          <p:nvPr/>
        </p:nvSpPr>
        <p:spPr>
          <a:xfrm flipV="1">
            <a:off x="12894957" y="8343008"/>
            <a:ext cx="587903" cy="1846975"/>
          </a:xfrm>
          <a:prstGeom prst="line">
            <a:avLst/>
          </a:prstGeom>
          <a:ln w="114300">
            <a:solidFill>
              <a:srgbClr val="000000"/>
            </a:solidFill>
          </a:ln>
          <a:effectLst>
            <a:outerShdw sx="100000" sy="100000" kx="0" ky="0" algn="b" rotWithShape="0" blurRad="63500" dist="25400" dir="5400000">
              <a:srgbClr val="000000">
                <a:alpha val="38000"/>
              </a:srgbClr>
            </a:outerShdw>
          </a:effectLst>
        </p:spPr>
        <p:txBody>
          <a:bodyPr tIns="91439" bIns="91439"/>
          <a:lstStyle/>
          <a:p>
            <a:pPr algn="l" defTabSz="914400">
              <a:defRPr b="0" sz="3200">
                <a:latin typeface="Avenir Roman"/>
                <a:ea typeface="Avenir Roman"/>
                <a:cs typeface="Avenir Roman"/>
                <a:sym typeface="Avenir Roman"/>
              </a:defRPr>
            </a:pPr>
          </a:p>
        </p:txBody>
      </p:sp>
      <p:sp>
        <p:nvSpPr>
          <p:cNvPr id="288" name="Line"/>
          <p:cNvSpPr/>
          <p:nvPr/>
        </p:nvSpPr>
        <p:spPr>
          <a:xfrm>
            <a:off x="7341203" y="9196363"/>
            <a:ext cx="1" cy="931333"/>
          </a:xfrm>
          <a:prstGeom prst="line">
            <a:avLst/>
          </a:prstGeom>
          <a:ln w="114300">
            <a:solidFill>
              <a:srgbClr val="000000"/>
            </a:solidFill>
          </a:ln>
          <a:effectLst>
            <a:outerShdw sx="100000" sy="100000" kx="0" ky="0" algn="b" rotWithShape="0" blurRad="63500" dist="25400" dir="5400000">
              <a:srgbClr val="000000">
                <a:alpha val="38000"/>
              </a:srgbClr>
            </a:outerShdw>
          </a:effectLst>
        </p:spPr>
        <p:txBody>
          <a:bodyPr tIns="91439" bIns="91439"/>
          <a:lstStyle/>
          <a:p>
            <a:pPr algn="l" defTabSz="914400">
              <a:defRPr b="0" sz="3200">
                <a:latin typeface="Avenir Roman"/>
                <a:ea typeface="Avenir Roman"/>
                <a:cs typeface="Avenir Roman"/>
                <a:sym typeface="Avenir Roman"/>
              </a:defRPr>
            </a:pPr>
          </a:p>
        </p:txBody>
      </p:sp>
      <p:grpSp>
        <p:nvGrpSpPr>
          <p:cNvPr id="295" name="Group"/>
          <p:cNvGrpSpPr/>
          <p:nvPr/>
        </p:nvGrpSpPr>
        <p:grpSpPr>
          <a:xfrm>
            <a:off x="12350254" y="2495475"/>
            <a:ext cx="7584180" cy="9709576"/>
            <a:chOff x="0" y="0"/>
            <a:chExt cx="7584179" cy="9709574"/>
          </a:xfrm>
        </p:grpSpPr>
        <p:sp>
          <p:nvSpPr>
            <p:cNvPr id="289" name="Rectangle"/>
            <p:cNvSpPr/>
            <p:nvPr/>
          </p:nvSpPr>
          <p:spPr>
            <a:xfrm>
              <a:off x="1424490" y="0"/>
              <a:ext cx="6159690" cy="9709575"/>
            </a:xfrm>
            <a:prstGeom prst="rect">
              <a:avLst/>
            </a:prstGeom>
            <a:solidFill>
              <a:srgbClr val="FFFFFF"/>
            </a:solidFill>
            <a:ln w="25400" cap="flat">
              <a:solidFill>
                <a:srgbClr val="0095D6"/>
              </a:solidFill>
              <a:prstDash val="solid"/>
              <a:round/>
            </a:ln>
            <a:effectLst>
              <a:outerShdw sx="100000" sy="100000" kx="0" ky="0" algn="b" rotWithShape="0" blurRad="63500" dist="25400" dir="5400000">
                <a:srgbClr val="000000">
                  <a:alpha val="35000"/>
                </a:srgbClr>
              </a:outerShdw>
            </a:effectLst>
          </p:spPr>
          <p:txBody>
            <a:bodyPr wrap="square" lIns="91439" tIns="91439" rIns="91439" bIns="91439" numCol="1" anchor="ctr">
              <a:noAutofit/>
            </a:bodyPr>
            <a:lstStyle/>
            <a:p>
              <a:pPr algn="l" defTabSz="914400">
                <a:defRPr b="0" sz="3200">
                  <a:latin typeface="Avenir Roman"/>
                  <a:ea typeface="Avenir Roman"/>
                  <a:cs typeface="Avenir Roman"/>
                  <a:sym typeface="Avenir Roman"/>
                </a:defRPr>
              </a:pPr>
            </a:p>
          </p:txBody>
        </p:sp>
        <p:sp>
          <p:nvSpPr>
            <p:cNvPr id="290" name="Rectangle"/>
            <p:cNvSpPr/>
            <p:nvPr/>
          </p:nvSpPr>
          <p:spPr>
            <a:xfrm>
              <a:off x="1803326" y="1826351"/>
              <a:ext cx="5402018" cy="7158813"/>
            </a:xfrm>
            <a:prstGeom prst="rect">
              <a:avLst/>
            </a:prstGeom>
            <a:solidFill>
              <a:srgbClr val="FFFFFF"/>
            </a:solidFill>
            <a:ln w="25400" cap="flat">
              <a:solidFill>
                <a:srgbClr val="0095D6"/>
              </a:solidFill>
              <a:prstDash val="solid"/>
              <a:round/>
            </a:ln>
            <a:effectLst>
              <a:outerShdw sx="100000" sy="100000" kx="0" ky="0" algn="b" rotWithShape="0" blurRad="63500" dist="25400" dir="5400000">
                <a:srgbClr val="000000">
                  <a:alpha val="35000"/>
                </a:srgbClr>
              </a:outerShdw>
            </a:effectLst>
          </p:spPr>
          <p:txBody>
            <a:bodyPr wrap="square" lIns="91439" tIns="91439" rIns="91439" bIns="91439" numCol="1" anchor="ctr">
              <a:noAutofit/>
            </a:bodyPr>
            <a:lstStyle/>
            <a:p>
              <a:pPr algn="l" defTabSz="914400">
                <a:defRPr b="0" sz="3200">
                  <a:latin typeface="Avenir Roman"/>
                  <a:ea typeface="Avenir Roman"/>
                  <a:cs typeface="Avenir Roman"/>
                  <a:sym typeface="Avenir Roman"/>
                </a:defRPr>
              </a:pPr>
            </a:p>
          </p:txBody>
        </p:sp>
        <p:pic>
          <p:nvPicPr>
            <p:cNvPr id="291" name="tomcat.png" descr="tomcat.png"/>
            <p:cNvPicPr>
              <a:picLocks noChangeAspect="1"/>
            </p:cNvPicPr>
            <p:nvPr/>
          </p:nvPicPr>
          <p:blipFill>
            <a:blip r:embed="rId4">
              <a:extLst/>
            </a:blip>
            <a:stretch>
              <a:fillRect/>
            </a:stretch>
          </p:blipFill>
          <p:spPr>
            <a:xfrm>
              <a:off x="1720198" y="205177"/>
              <a:ext cx="1816890" cy="1210957"/>
            </a:xfrm>
            <a:prstGeom prst="rect">
              <a:avLst/>
            </a:prstGeom>
            <a:ln w="12700" cap="flat">
              <a:noFill/>
              <a:miter lim="400000"/>
            </a:ln>
            <a:effectLst/>
          </p:spPr>
        </p:pic>
        <p:sp>
          <p:nvSpPr>
            <p:cNvPr id="292" name="Our App"/>
            <p:cNvSpPr txBox="1"/>
            <p:nvPr/>
          </p:nvSpPr>
          <p:spPr>
            <a:xfrm>
              <a:off x="2071352" y="2022039"/>
              <a:ext cx="2575612" cy="9829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91439" tIns="91439" rIns="91439" bIns="91439" numCol="1" anchor="t">
              <a:spAutoFit/>
            </a:bodyPr>
            <a:lstStyle>
              <a:lvl1pPr algn="l" defTabSz="914400">
                <a:defRPr b="0" sz="4600">
                  <a:latin typeface="Avenir Heavy"/>
                  <a:ea typeface="Avenir Heavy"/>
                  <a:cs typeface="Avenir Heavy"/>
                  <a:sym typeface="Avenir Heavy"/>
                </a:defRPr>
              </a:lvl1pPr>
            </a:lstStyle>
            <a:p>
              <a:pPr/>
              <a:r>
                <a:t>Our App</a:t>
              </a:r>
            </a:p>
          </p:txBody>
        </p:sp>
        <p:pic>
          <p:nvPicPr>
            <p:cNvPr id="293" name="electric-plug.jpg" descr="electric-plug.jpg"/>
            <p:cNvPicPr>
              <a:picLocks noChangeAspect="1"/>
            </p:cNvPicPr>
            <p:nvPr/>
          </p:nvPicPr>
          <p:blipFill>
            <a:blip r:embed="rId5">
              <a:extLst/>
            </a:blip>
            <a:stretch>
              <a:fillRect/>
            </a:stretch>
          </p:blipFill>
          <p:spPr>
            <a:xfrm>
              <a:off x="0" y="3729116"/>
              <a:ext cx="3216084" cy="2133336"/>
            </a:xfrm>
            <a:prstGeom prst="rect">
              <a:avLst/>
            </a:prstGeom>
            <a:ln w="12700" cap="flat">
              <a:noFill/>
              <a:miter lim="400000"/>
            </a:ln>
            <a:effectLst/>
          </p:spPr>
        </p:pic>
        <p:pic>
          <p:nvPicPr>
            <p:cNvPr id="294" name="Screen Shot 2016-04-21 at 17.46.12.png" descr="Screen Shot 2016-04-21 at 17.46.12.png"/>
            <p:cNvPicPr>
              <a:picLocks noChangeAspect="1"/>
            </p:cNvPicPr>
            <p:nvPr/>
          </p:nvPicPr>
          <p:blipFill>
            <a:blip r:embed="rId6">
              <a:extLst/>
            </a:blip>
            <a:stretch>
              <a:fillRect/>
            </a:stretch>
          </p:blipFill>
          <p:spPr>
            <a:xfrm>
              <a:off x="2555338" y="3674425"/>
              <a:ext cx="4050394" cy="2242719"/>
            </a:xfrm>
            <a:prstGeom prst="rect">
              <a:avLst/>
            </a:prstGeom>
            <a:ln w="12700" cap="flat">
              <a:noFill/>
              <a:miter lim="400000"/>
            </a:ln>
            <a:effectLst/>
          </p:spPr>
        </p:pic>
      </p:grpSp>
      <p:grpSp>
        <p:nvGrpSpPr>
          <p:cNvPr id="302" name="Group"/>
          <p:cNvGrpSpPr/>
          <p:nvPr/>
        </p:nvGrpSpPr>
        <p:grpSpPr>
          <a:xfrm>
            <a:off x="12350254" y="2495475"/>
            <a:ext cx="7584180" cy="9709576"/>
            <a:chOff x="0" y="0"/>
            <a:chExt cx="7584179" cy="9709574"/>
          </a:xfrm>
        </p:grpSpPr>
        <p:sp>
          <p:nvSpPr>
            <p:cNvPr id="296" name="Rectangle"/>
            <p:cNvSpPr/>
            <p:nvPr/>
          </p:nvSpPr>
          <p:spPr>
            <a:xfrm>
              <a:off x="1424490" y="0"/>
              <a:ext cx="6159690" cy="9709575"/>
            </a:xfrm>
            <a:prstGeom prst="rect">
              <a:avLst/>
            </a:prstGeom>
            <a:solidFill>
              <a:srgbClr val="FFFFFF"/>
            </a:solidFill>
            <a:ln w="25400" cap="flat">
              <a:solidFill>
                <a:srgbClr val="0095D6"/>
              </a:solidFill>
              <a:prstDash val="solid"/>
              <a:round/>
            </a:ln>
            <a:effectLst>
              <a:outerShdw sx="100000" sy="100000" kx="0" ky="0" algn="b" rotWithShape="0" blurRad="63500" dist="25400" dir="5400000">
                <a:srgbClr val="000000">
                  <a:alpha val="35000"/>
                </a:srgbClr>
              </a:outerShdw>
            </a:effectLst>
          </p:spPr>
          <p:txBody>
            <a:bodyPr wrap="square" lIns="91439" tIns="91439" rIns="91439" bIns="91439" numCol="1" anchor="ctr">
              <a:noAutofit/>
            </a:bodyPr>
            <a:lstStyle/>
            <a:p>
              <a:pPr algn="l" defTabSz="914400">
                <a:defRPr b="0" sz="3200">
                  <a:latin typeface="Avenir Roman"/>
                  <a:ea typeface="Avenir Roman"/>
                  <a:cs typeface="Avenir Roman"/>
                  <a:sym typeface="Avenir Roman"/>
                </a:defRPr>
              </a:pPr>
            </a:p>
          </p:txBody>
        </p:sp>
        <p:sp>
          <p:nvSpPr>
            <p:cNvPr id="297" name="Rectangle"/>
            <p:cNvSpPr/>
            <p:nvPr/>
          </p:nvSpPr>
          <p:spPr>
            <a:xfrm>
              <a:off x="1803326" y="1826351"/>
              <a:ext cx="5402018" cy="7158813"/>
            </a:xfrm>
            <a:prstGeom prst="rect">
              <a:avLst/>
            </a:prstGeom>
            <a:solidFill>
              <a:srgbClr val="FFFFFF"/>
            </a:solidFill>
            <a:ln w="25400" cap="flat">
              <a:solidFill>
                <a:srgbClr val="0095D6"/>
              </a:solidFill>
              <a:prstDash val="solid"/>
              <a:round/>
            </a:ln>
            <a:effectLst>
              <a:outerShdw sx="100000" sy="100000" kx="0" ky="0" algn="b" rotWithShape="0" blurRad="63500" dist="25400" dir="5400000">
                <a:srgbClr val="000000">
                  <a:alpha val="35000"/>
                </a:srgbClr>
              </a:outerShdw>
            </a:effectLst>
          </p:spPr>
          <p:txBody>
            <a:bodyPr wrap="square" lIns="91439" tIns="91439" rIns="91439" bIns="91439" numCol="1" anchor="ctr">
              <a:noAutofit/>
            </a:bodyPr>
            <a:lstStyle/>
            <a:p>
              <a:pPr algn="l" defTabSz="914400">
                <a:defRPr b="0" sz="3200">
                  <a:latin typeface="Avenir Roman"/>
                  <a:ea typeface="Avenir Roman"/>
                  <a:cs typeface="Avenir Roman"/>
                  <a:sym typeface="Avenir Roman"/>
                </a:defRPr>
              </a:pPr>
            </a:p>
          </p:txBody>
        </p:sp>
        <p:pic>
          <p:nvPicPr>
            <p:cNvPr id="298" name="tomcat.png" descr="tomcat.png"/>
            <p:cNvPicPr>
              <a:picLocks noChangeAspect="1"/>
            </p:cNvPicPr>
            <p:nvPr/>
          </p:nvPicPr>
          <p:blipFill>
            <a:blip r:embed="rId4">
              <a:extLst/>
            </a:blip>
            <a:stretch>
              <a:fillRect/>
            </a:stretch>
          </p:blipFill>
          <p:spPr>
            <a:xfrm>
              <a:off x="1720198" y="205177"/>
              <a:ext cx="1816890" cy="1210957"/>
            </a:xfrm>
            <a:prstGeom prst="rect">
              <a:avLst/>
            </a:prstGeom>
            <a:ln w="12700" cap="flat">
              <a:noFill/>
              <a:miter lim="400000"/>
            </a:ln>
            <a:effectLst/>
          </p:spPr>
        </p:pic>
        <p:sp>
          <p:nvSpPr>
            <p:cNvPr id="299" name="Our App"/>
            <p:cNvSpPr txBox="1"/>
            <p:nvPr/>
          </p:nvSpPr>
          <p:spPr>
            <a:xfrm>
              <a:off x="2071352" y="2022039"/>
              <a:ext cx="2575612" cy="9829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91439" tIns="91439" rIns="91439" bIns="91439" numCol="1" anchor="t">
              <a:spAutoFit/>
            </a:bodyPr>
            <a:lstStyle>
              <a:lvl1pPr algn="l" defTabSz="914400">
                <a:defRPr b="0" sz="4600">
                  <a:latin typeface="Avenir Heavy"/>
                  <a:ea typeface="Avenir Heavy"/>
                  <a:cs typeface="Avenir Heavy"/>
                  <a:sym typeface="Avenir Heavy"/>
                </a:defRPr>
              </a:lvl1pPr>
            </a:lstStyle>
            <a:p>
              <a:pPr/>
              <a:r>
                <a:t>Our App</a:t>
              </a:r>
            </a:p>
          </p:txBody>
        </p:sp>
        <p:pic>
          <p:nvPicPr>
            <p:cNvPr id="300" name="electric-plug.jpg" descr="electric-plug.jpg"/>
            <p:cNvPicPr>
              <a:picLocks noChangeAspect="1"/>
            </p:cNvPicPr>
            <p:nvPr/>
          </p:nvPicPr>
          <p:blipFill>
            <a:blip r:embed="rId5">
              <a:extLst/>
            </a:blip>
            <a:stretch>
              <a:fillRect/>
            </a:stretch>
          </p:blipFill>
          <p:spPr>
            <a:xfrm>
              <a:off x="0" y="3729116"/>
              <a:ext cx="3216084" cy="2133336"/>
            </a:xfrm>
            <a:prstGeom prst="rect">
              <a:avLst/>
            </a:prstGeom>
            <a:ln w="12700" cap="flat">
              <a:noFill/>
              <a:miter lim="400000"/>
            </a:ln>
            <a:effectLst/>
          </p:spPr>
        </p:pic>
        <p:pic>
          <p:nvPicPr>
            <p:cNvPr id="301" name="Screen Shot 2016-04-21 at 17.46.12.png" descr="Screen Shot 2016-04-21 at 17.46.12.png"/>
            <p:cNvPicPr>
              <a:picLocks noChangeAspect="1"/>
            </p:cNvPicPr>
            <p:nvPr/>
          </p:nvPicPr>
          <p:blipFill>
            <a:blip r:embed="rId6">
              <a:extLst/>
            </a:blip>
            <a:stretch>
              <a:fillRect/>
            </a:stretch>
          </p:blipFill>
          <p:spPr>
            <a:xfrm>
              <a:off x="2555338" y="3674425"/>
              <a:ext cx="4050394" cy="2242719"/>
            </a:xfrm>
            <a:prstGeom prst="rect">
              <a:avLst/>
            </a:prstGeom>
            <a:ln w="12700" cap="flat">
              <a:noFill/>
              <a:miter lim="400000"/>
            </a:ln>
            <a:effectLst/>
          </p:spPr>
        </p:pic>
      </p:grpSp>
      <p:sp>
        <p:nvSpPr>
          <p:cNvPr id="303" name="Staging"/>
          <p:cNvSpPr/>
          <p:nvPr/>
        </p:nvSpPr>
        <p:spPr>
          <a:xfrm>
            <a:off x="16162556" y="2351533"/>
            <a:ext cx="2587606" cy="4137560"/>
          </a:xfrm>
          <a:prstGeom prst="rect">
            <a:avLst/>
          </a:prstGeom>
          <a:ln w="25400">
            <a:solidFill>
              <a:srgbClr val="0095D6"/>
            </a:solidFill>
          </a:ln>
          <a:effectLst>
            <a:outerShdw sx="100000" sy="100000" kx="0" ky="0" algn="b" rotWithShape="0" blurRad="63500" dist="25400" dir="5400000">
              <a:srgbClr val="000000">
                <a:alpha val="35000"/>
              </a:srgbClr>
            </a:outerShdw>
          </a:effectLst>
          <a:extLst>
            <a:ext uri="{C572A759-6A51-4108-AA02-DFA0A04FC94B}">
              <ma14:wrappingTextBoxFlag xmlns:ma14="http://schemas.microsoft.com/office/mac/drawingml/2011/main" val="1"/>
            </a:ext>
          </a:extLst>
        </p:spPr>
        <p:txBody>
          <a:bodyPr tIns="91439" bIns="91439"/>
          <a:lstStyle>
            <a:lvl1pPr defTabSz="914400">
              <a:defRPr b="0" sz="3200">
                <a:latin typeface="Avenir Roman"/>
                <a:ea typeface="Avenir Roman"/>
                <a:cs typeface="Avenir Roman"/>
                <a:sym typeface="Avenir Roman"/>
              </a:defRPr>
            </a:lvl1pPr>
          </a:lstStyle>
          <a:p>
            <a:pPr/>
            <a:r>
              <a:t>Staging</a:t>
            </a:r>
          </a:p>
        </p:txBody>
      </p:sp>
      <p:sp>
        <p:nvSpPr>
          <p:cNvPr id="304" name="Production"/>
          <p:cNvSpPr/>
          <p:nvPr/>
        </p:nvSpPr>
        <p:spPr>
          <a:xfrm>
            <a:off x="16162556" y="7593250"/>
            <a:ext cx="2587606" cy="4137559"/>
          </a:xfrm>
          <a:prstGeom prst="rect">
            <a:avLst/>
          </a:prstGeom>
          <a:ln w="25400">
            <a:solidFill>
              <a:srgbClr val="0095D6"/>
            </a:solidFill>
          </a:ln>
          <a:effectLst>
            <a:outerShdw sx="100000" sy="100000" kx="0" ky="0" algn="b" rotWithShape="0" blurRad="63500" dist="25400" dir="5400000">
              <a:srgbClr val="000000">
                <a:alpha val="35000"/>
              </a:srgbClr>
            </a:outerShdw>
          </a:effectLst>
          <a:extLst>
            <a:ext uri="{C572A759-6A51-4108-AA02-DFA0A04FC94B}">
              <ma14:wrappingTextBoxFlag xmlns:ma14="http://schemas.microsoft.com/office/mac/drawingml/2011/main" val="1"/>
            </a:ext>
          </a:extLst>
        </p:spPr>
        <p:txBody>
          <a:bodyPr tIns="91439" bIns="91439"/>
          <a:lstStyle>
            <a:lvl1pPr defTabSz="914400">
              <a:defRPr b="0" sz="3200">
                <a:latin typeface="Avenir Roman"/>
                <a:ea typeface="Avenir Roman"/>
                <a:cs typeface="Avenir Roman"/>
                <a:sym typeface="Avenir Roman"/>
              </a:defRPr>
            </a:lvl1pPr>
          </a:lstStyle>
          <a:p>
            <a:pPr/>
            <a:r>
              <a:t>Production</a:t>
            </a:r>
          </a:p>
        </p:txBody>
      </p:sp>
      <p:sp>
        <p:nvSpPr>
          <p:cNvPr id="305" name="Line"/>
          <p:cNvSpPr/>
          <p:nvPr/>
        </p:nvSpPr>
        <p:spPr>
          <a:xfrm>
            <a:off x="7595204" y="9170739"/>
            <a:ext cx="1" cy="1210957"/>
          </a:xfrm>
          <a:prstGeom prst="line">
            <a:avLst/>
          </a:prstGeom>
          <a:ln w="114300">
            <a:solidFill>
              <a:srgbClr val="000000"/>
            </a:solidFill>
          </a:ln>
          <a:effectLst>
            <a:outerShdw sx="100000" sy="100000" kx="0" ky="0" algn="b" rotWithShape="0" blurRad="63500" dist="25400" dir="5400000">
              <a:srgbClr val="000000">
                <a:alpha val="38000"/>
              </a:srgbClr>
            </a:outerShdw>
          </a:effectLst>
        </p:spPr>
        <p:txBody>
          <a:bodyPr tIns="91439" bIns="91439"/>
          <a:lstStyle/>
          <a:p>
            <a:pPr algn="l" defTabSz="914400">
              <a:defRPr b="0" sz="3200">
                <a:latin typeface="Avenir Roman"/>
                <a:ea typeface="Avenir Roman"/>
                <a:cs typeface="Avenir Roman"/>
                <a:sym typeface="Avenir Roman"/>
              </a:defRPr>
            </a:pPr>
          </a:p>
        </p:txBody>
      </p:sp>
      <p:sp>
        <p:nvSpPr>
          <p:cNvPr id="306" name="Line"/>
          <p:cNvSpPr/>
          <p:nvPr/>
        </p:nvSpPr>
        <p:spPr>
          <a:xfrm>
            <a:off x="7521454" y="10413155"/>
            <a:ext cx="5527558" cy="1"/>
          </a:xfrm>
          <a:prstGeom prst="line">
            <a:avLst/>
          </a:prstGeom>
          <a:ln w="114300">
            <a:solidFill>
              <a:srgbClr val="000000"/>
            </a:solidFill>
          </a:ln>
          <a:effectLst>
            <a:outerShdw sx="100000" sy="100000" kx="0" ky="0" algn="b" rotWithShape="0" blurRad="63500" dist="25400" dir="5400000">
              <a:srgbClr val="000000">
                <a:alpha val="38000"/>
              </a:srgbClr>
            </a:outerShdw>
          </a:effectLst>
        </p:spPr>
        <p:txBody>
          <a:bodyPr tIns="91439" bIns="91439"/>
          <a:lstStyle/>
          <a:p>
            <a:pPr algn="l" defTabSz="914400">
              <a:defRPr b="0" sz="3200">
                <a:latin typeface="Avenir Roman"/>
                <a:ea typeface="Avenir Roman"/>
                <a:cs typeface="Avenir Roman"/>
                <a:sym typeface="Avenir Roman"/>
              </a:defRPr>
            </a:pPr>
          </a:p>
        </p:txBody>
      </p:sp>
      <p:sp>
        <p:nvSpPr>
          <p:cNvPr id="307" name="Line"/>
          <p:cNvSpPr/>
          <p:nvPr/>
        </p:nvSpPr>
        <p:spPr>
          <a:xfrm flipV="1">
            <a:off x="13047357" y="4647328"/>
            <a:ext cx="3863081" cy="5754970"/>
          </a:xfrm>
          <a:prstGeom prst="line">
            <a:avLst/>
          </a:prstGeom>
          <a:ln w="114300">
            <a:solidFill>
              <a:srgbClr val="000000"/>
            </a:solidFill>
          </a:ln>
          <a:effectLst>
            <a:outerShdw sx="100000" sy="100000" kx="0" ky="0" algn="b" rotWithShape="0" blurRad="63500" dist="25400" dir="5400000">
              <a:srgbClr val="000000">
                <a:alpha val="38000"/>
              </a:srgbClr>
            </a:outerShdw>
          </a:effectLst>
        </p:spPr>
        <p:txBody>
          <a:bodyPr tIns="91439" bIns="91439"/>
          <a:lstStyle/>
          <a:p>
            <a:pPr algn="l" defTabSz="914400">
              <a:defRPr b="0" sz="3200">
                <a:latin typeface="Avenir Roman"/>
                <a:ea typeface="Avenir Roman"/>
                <a:cs typeface="Avenir Roman"/>
                <a:sym typeface="Avenir Roman"/>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Subtype="0" presetID="1" grpId="1" fill="hold">
                                  <p:stCondLst>
                                    <p:cond delay="0"/>
                                  </p:stCondLst>
                                  <p:iterate type="el" backwards="0">
                                    <p:tmAbs val="0"/>
                                  </p:iterate>
                                  <p:childTnLst>
                                    <p:set>
                                      <p:cBhvr>
                                        <p:cTn id="6" fill="hold">
                                          <p:stCondLst>
                                            <p:cond delay="0"/>
                                          </p:stCondLst>
                                        </p:cTn>
                                        <p:tgtEl>
                                          <p:spTgt spid="283"/>
                                        </p:tgtEl>
                                        <p:attrNameLst>
                                          <p:attrName>style.visibility</p:attrName>
                                        </p:attrNameLst>
                                      </p:cBhvr>
                                      <p:to>
                                        <p:strVal val="hidden"/>
                                      </p:to>
                                    </p:set>
                                  </p:childTnLst>
                                </p:cTn>
                              </p:par>
                            </p:childTnLst>
                          </p:cTn>
                        </p:par>
                        <p:par>
                          <p:cTn id="7" fill="hold">
                            <p:stCondLst>
                              <p:cond delay="0"/>
                            </p:stCondLst>
                            <p:childTnLst>
                              <p:par>
                                <p:cTn id="8" presetClass="exit" nodeType="afterEffect" presetSubtype="0" presetID="1" grpId="2" fill="hold">
                                  <p:stCondLst>
                                    <p:cond delay="0"/>
                                  </p:stCondLst>
                                  <p:iterate type="el" backwards="0">
                                    <p:tmAbs val="0"/>
                                  </p:iterate>
                                  <p:childTnLst>
                                    <p:set>
                                      <p:cBhvr>
                                        <p:cTn id="9" fill="hold">
                                          <p:stCondLst>
                                            <p:cond delay="0"/>
                                          </p:stCondLst>
                                        </p:cTn>
                                        <p:tgtEl>
                                          <p:spTgt spid="284"/>
                                        </p:tgtEl>
                                        <p:attrNameLst>
                                          <p:attrName>style.visibility</p:attrName>
                                        </p:attrNameLst>
                                      </p:cBhvr>
                                      <p:to>
                                        <p:strVal val="hidden"/>
                                      </p:to>
                                    </p:set>
                                  </p:childTnLst>
                                </p:cTn>
                              </p:par>
                            </p:childTnLst>
                          </p:cTn>
                        </p:par>
                        <p:par>
                          <p:cTn id="10" fill="hold">
                            <p:stCondLst>
                              <p:cond delay="0"/>
                            </p:stCondLst>
                            <p:childTnLst>
                              <p:par>
                                <p:cTn id="11" presetClass="emph" nodeType="withEffect" presetSubtype="0" presetID="6" grpId="3" accel="50000" decel="50000" fill="hold">
                                  <p:stCondLst>
                                    <p:cond delay="0"/>
                                  </p:stCondLst>
                                  <p:childTnLst>
                                    <p:animScale>
                                      <p:cBhvr>
                                        <p:cTn id="12" dur="1000" fill="hold"/>
                                        <p:tgtEl>
                                          <p:spTgt spid="295"/>
                                        </p:tgtEl>
                                      </p:cBhvr>
                                      <p:by x="25000" y="25000"/>
                                    </p:animScale>
                                  </p:childTnLst>
                                </p:cTn>
                              </p:par>
                            </p:childTnLst>
                          </p:cTn>
                        </p:par>
                        <p:par>
                          <p:cTn id="13" fill="hold">
                            <p:stCondLst>
                              <p:cond delay="0"/>
                            </p:stCondLst>
                            <p:childTnLst>
                              <p:par>
                                <p:cTn id="14" presetClass="path" nodeType="withEffect" presetSubtype="0" presetID="-1" grpId="4" accel="50000" decel="50000" fill="hold">
                                  <p:stCondLst>
                                    <p:cond delay="0"/>
                                  </p:stCondLst>
                                  <p:childTnLst>
                                    <p:animMotion path="M 0.000000 0.000000 L 0.059646 -0.207488" origin="layout" pathEditMode="relative">
                                      <p:cBhvr>
                                        <p:cTn id="15" dur="1000" fill="hold"/>
                                        <p:tgtEl>
                                          <p:spTgt spid="295"/>
                                        </p:tgtEl>
                                        <p:attrNameLst>
                                          <p:attrName>ppt_x</p:attrName>
                                          <p:attrName>ppt_y</p:attrName>
                                        </p:attrNameLst>
                                      </p:cBhvr>
                                    </p:animMotion>
                                  </p:childTnLst>
                                </p:cTn>
                              </p:par>
                            </p:childTnLst>
                          </p:cTn>
                        </p:par>
                        <p:par>
                          <p:cTn id="16" fill="hold">
                            <p:stCondLst>
                              <p:cond delay="0"/>
                            </p:stCondLst>
                            <p:childTnLst>
                              <p:par>
                                <p:cTn id="17" presetClass="emph" nodeType="withEffect" presetSubtype="0" presetID="6" grpId="5" accel="50000" decel="50000" fill="hold">
                                  <p:stCondLst>
                                    <p:cond delay="0"/>
                                  </p:stCondLst>
                                  <p:childTnLst>
                                    <p:animScale>
                                      <p:cBhvr>
                                        <p:cTn id="18" dur="1000" fill="hold"/>
                                        <p:tgtEl>
                                          <p:spTgt spid="302"/>
                                        </p:tgtEl>
                                      </p:cBhvr>
                                      <p:by x="25000" y="25000"/>
                                    </p:animScale>
                                  </p:childTnLst>
                                </p:cTn>
                              </p:par>
                            </p:childTnLst>
                          </p:cTn>
                        </p:par>
                        <p:par>
                          <p:cTn id="19" fill="hold">
                            <p:stCondLst>
                              <p:cond delay="0"/>
                            </p:stCondLst>
                            <p:childTnLst>
                              <p:par>
                                <p:cTn id="20" presetClass="path" nodeType="withEffect" presetSubtype="0" presetID="-1" grpId="6" accel="50000" decel="50000" fill="hold">
                                  <p:stCondLst>
                                    <p:cond delay="0"/>
                                  </p:stCondLst>
                                  <p:childTnLst>
                                    <p:animMotion path="M 0.000000 0.000000 L 0.059159 0.177756" origin="layout" pathEditMode="relative">
                                      <p:cBhvr>
                                        <p:cTn id="21" dur="1000" fill="hold"/>
                                        <p:tgtEl>
                                          <p:spTgt spid="302"/>
                                        </p:tgtEl>
                                        <p:attrNameLst>
                                          <p:attrName>ppt_x</p:attrName>
                                          <p:attrName>ppt_y</p:attrName>
                                        </p:attrNameLst>
                                      </p:cBhvr>
                                    </p:animMotion>
                                  </p:childTnLst>
                                </p:cTn>
                              </p:par>
                            </p:childTnLst>
                          </p:cTn>
                        </p:par>
                        <p:par>
                          <p:cTn id="22" fill="hold">
                            <p:stCondLst>
                              <p:cond delay="1000"/>
                            </p:stCondLst>
                            <p:childTnLst>
                              <p:par>
                                <p:cTn id="23" presetClass="entr" nodeType="afterEffect" presetSubtype="0" presetID="1" grpId="7" fill="hold">
                                  <p:stCondLst>
                                    <p:cond delay="0"/>
                                  </p:stCondLst>
                                  <p:iterate type="el" backwards="0">
                                    <p:tmAbs val="0"/>
                                  </p:iterate>
                                  <p:childTnLst>
                                    <p:set>
                                      <p:cBhvr>
                                        <p:cTn id="24" fill="hold"/>
                                        <p:tgtEl>
                                          <p:spTgt spid="303"/>
                                        </p:tgtEl>
                                        <p:attrNameLst>
                                          <p:attrName>style.visibility</p:attrName>
                                        </p:attrNameLst>
                                      </p:cBhvr>
                                      <p:to>
                                        <p:strVal val="visible"/>
                                      </p:to>
                                    </p:set>
                                  </p:childTnLst>
                                </p:cTn>
                              </p:par>
                            </p:childTnLst>
                          </p:cTn>
                        </p:par>
                        <p:par>
                          <p:cTn id="25" fill="hold">
                            <p:stCondLst>
                              <p:cond delay="1000"/>
                            </p:stCondLst>
                            <p:childTnLst>
                              <p:par>
                                <p:cTn id="26" presetClass="exit" nodeType="afterEffect" presetID="9" grpId="8" fill="hold">
                                  <p:stCondLst>
                                    <p:cond delay="0"/>
                                  </p:stCondLst>
                                  <p:iterate type="el" backwards="0">
                                    <p:tmAbs val="0"/>
                                  </p:iterate>
                                  <p:childTnLst>
                                    <p:animEffect filter="dissolve" transition="out">
                                      <p:cBhvr>
                                        <p:cTn id="27" dur="1000" fill="hold"/>
                                        <p:tgtEl>
                                          <p:spTgt spid="287"/>
                                        </p:tgtEl>
                                      </p:cBhvr>
                                    </p:animEffect>
                                    <p:set>
                                      <p:cBhvr>
                                        <p:cTn id="28" fill="hold">
                                          <p:stCondLst>
                                            <p:cond delay="999"/>
                                          </p:stCondLst>
                                        </p:cTn>
                                        <p:tgtEl>
                                          <p:spTgt spid="287"/>
                                        </p:tgtEl>
                                        <p:attrNameLst>
                                          <p:attrName>style.visibility</p:attrName>
                                        </p:attrNameLst>
                                      </p:cBhvr>
                                      <p:to>
                                        <p:strVal val="hidden"/>
                                      </p:to>
                                    </p:set>
                                  </p:childTnLst>
                                </p:cTn>
                              </p:par>
                            </p:childTnLst>
                          </p:cTn>
                        </p:par>
                        <p:par>
                          <p:cTn id="29" fill="hold">
                            <p:stCondLst>
                              <p:cond delay="2000"/>
                            </p:stCondLst>
                            <p:childTnLst>
                              <p:par>
                                <p:cTn id="30" presetClass="exit" nodeType="afterEffect" presetID="9" grpId="9" fill="hold">
                                  <p:stCondLst>
                                    <p:cond delay="0"/>
                                  </p:stCondLst>
                                  <p:iterate type="el" backwards="0">
                                    <p:tmAbs val="0"/>
                                  </p:iterate>
                                  <p:childTnLst>
                                    <p:animEffect filter="dissolve" transition="out">
                                      <p:cBhvr>
                                        <p:cTn id="31" dur="1000" fill="hold"/>
                                        <p:tgtEl>
                                          <p:spTgt spid="288"/>
                                        </p:tgtEl>
                                      </p:cBhvr>
                                    </p:animEffect>
                                    <p:set>
                                      <p:cBhvr>
                                        <p:cTn id="32" fill="hold">
                                          <p:stCondLst>
                                            <p:cond delay="999"/>
                                          </p:stCondLst>
                                        </p:cTn>
                                        <p:tgtEl>
                                          <p:spTgt spid="288"/>
                                        </p:tgtEl>
                                        <p:attrNameLst>
                                          <p:attrName>style.visibility</p:attrName>
                                        </p:attrNameLst>
                                      </p:cBhvr>
                                      <p:to>
                                        <p:strVal val="hidden"/>
                                      </p:to>
                                    </p:set>
                                  </p:childTnLst>
                                </p:cTn>
                              </p:par>
                            </p:childTnLst>
                          </p:cTn>
                        </p:par>
                        <p:par>
                          <p:cTn id="33" fill="hold">
                            <p:stCondLst>
                              <p:cond delay="3000"/>
                            </p:stCondLst>
                            <p:childTnLst>
                              <p:par>
                                <p:cTn id="34" presetClass="exit" nodeType="afterEffect" presetID="9" grpId="10" fill="hold">
                                  <p:stCondLst>
                                    <p:cond delay="0"/>
                                  </p:stCondLst>
                                  <p:iterate type="el" backwards="0">
                                    <p:tmAbs val="0"/>
                                  </p:iterate>
                                  <p:childTnLst>
                                    <p:animEffect filter="dissolve" transition="out">
                                      <p:cBhvr>
                                        <p:cTn id="35" dur="1000" fill="hold"/>
                                        <p:tgtEl>
                                          <p:spTgt spid="286"/>
                                        </p:tgtEl>
                                      </p:cBhvr>
                                    </p:animEffect>
                                    <p:set>
                                      <p:cBhvr>
                                        <p:cTn id="36" fill="hold">
                                          <p:stCondLst>
                                            <p:cond delay="999"/>
                                          </p:stCondLst>
                                        </p:cTn>
                                        <p:tgtEl>
                                          <p:spTgt spid="286"/>
                                        </p:tgtEl>
                                        <p:attrNameLst>
                                          <p:attrName>style.visibility</p:attrName>
                                        </p:attrNameLst>
                                      </p:cBhvr>
                                      <p:to>
                                        <p:strVal val="hidden"/>
                                      </p:to>
                                    </p:set>
                                  </p:childTnLst>
                                </p:cTn>
                              </p:par>
                            </p:childTnLst>
                          </p:cTn>
                        </p:par>
                        <p:par>
                          <p:cTn id="37" fill="hold">
                            <p:stCondLst>
                              <p:cond delay="4000"/>
                            </p:stCondLst>
                            <p:childTnLst>
                              <p:par>
                                <p:cTn id="38" presetClass="entr" nodeType="afterEffect" presetSubtype="0" presetID="1" grpId="11" fill="hold">
                                  <p:stCondLst>
                                    <p:cond delay="0"/>
                                  </p:stCondLst>
                                  <p:iterate type="el" backwards="0">
                                    <p:tmAbs val="0"/>
                                  </p:iterate>
                                  <p:childTnLst>
                                    <p:set>
                                      <p:cBhvr>
                                        <p:cTn id="39" fill="hold"/>
                                        <p:tgtEl>
                                          <p:spTgt spid="30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Class="entr" nodeType="clickEffect" presetSubtype="0" presetID="1" grpId="12" fill="hold">
                                  <p:stCondLst>
                                    <p:cond delay="0"/>
                                  </p:stCondLst>
                                  <p:iterate type="el" backwards="0">
                                    <p:tmAbs val="0"/>
                                  </p:iterate>
                                  <p:childTnLst>
                                    <p:set>
                                      <p:cBhvr>
                                        <p:cTn id="43" fill="hold"/>
                                        <p:tgtEl>
                                          <p:spTgt spid="307"/>
                                        </p:tgtEl>
                                        <p:attrNameLst>
                                          <p:attrName>style.visibility</p:attrName>
                                        </p:attrNameLst>
                                      </p:cBhvr>
                                      <p:to>
                                        <p:strVal val="visible"/>
                                      </p:to>
                                    </p:set>
                                  </p:childTnLst>
                                </p:cTn>
                              </p:par>
                            </p:childTnLst>
                          </p:cTn>
                        </p:par>
                        <p:par>
                          <p:cTn id="44" fill="hold">
                            <p:stCondLst>
                              <p:cond delay="0"/>
                            </p:stCondLst>
                            <p:childTnLst>
                              <p:par>
                                <p:cTn id="45" presetClass="entr" nodeType="afterEffect" presetSubtype="0" presetID="1" grpId="13" fill="hold">
                                  <p:stCondLst>
                                    <p:cond delay="0"/>
                                  </p:stCondLst>
                                  <p:iterate type="el" backwards="0">
                                    <p:tmAbs val="0"/>
                                  </p:iterate>
                                  <p:childTnLst>
                                    <p:set>
                                      <p:cBhvr>
                                        <p:cTn id="46" fill="hold"/>
                                        <p:tgtEl>
                                          <p:spTgt spid="305"/>
                                        </p:tgtEl>
                                        <p:attrNameLst>
                                          <p:attrName>style.visibility</p:attrName>
                                        </p:attrNameLst>
                                      </p:cBhvr>
                                      <p:to>
                                        <p:strVal val="visible"/>
                                      </p:to>
                                    </p:set>
                                  </p:childTnLst>
                                </p:cTn>
                              </p:par>
                            </p:childTnLst>
                          </p:cTn>
                        </p:par>
                        <p:par>
                          <p:cTn id="47" fill="hold">
                            <p:stCondLst>
                              <p:cond delay="0"/>
                            </p:stCondLst>
                            <p:childTnLst>
                              <p:par>
                                <p:cTn id="48" presetClass="entr" nodeType="afterEffect" presetSubtype="0" presetID="1" grpId="14" fill="hold">
                                  <p:stCondLst>
                                    <p:cond delay="0"/>
                                  </p:stCondLst>
                                  <p:iterate type="el" backwards="0">
                                    <p:tmAbs val="0"/>
                                  </p:iterate>
                                  <p:childTnLst>
                                    <p:set>
                                      <p:cBhvr>
                                        <p:cTn id="49" fill="hold"/>
                                        <p:tgtEl>
                                          <p:spTgt spid="3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3" grpId="7"/>
      <p:bldP build="whole" bldLvl="1" animBg="1" rev="0" advAuto="0" spid="307" grpId="12"/>
      <p:bldP build="whole" bldLvl="1" animBg="1" rev="0" advAuto="0" spid="304" grpId="11"/>
      <p:bldP build="whole" bldLvl="1" animBg="1" rev="0" advAuto="0" spid="305" grpId="13"/>
      <p:bldP build="whole" bldLvl="1" animBg="1" rev="0" advAuto="0" spid="295" grpId="3"/>
      <p:bldP build="whole" bldLvl="1" animBg="1" rev="0" advAuto="0" spid="288" grpId="9"/>
      <p:bldP build="whole" bldLvl="1" animBg="1" rev="0" advAuto="0" spid="287" grpId="8"/>
      <p:bldP build="whole" bldLvl="1" animBg="1" rev="0" advAuto="0" spid="306" grpId="14"/>
      <p:bldP build="whole" bldLvl="1" animBg="1" rev="0" advAuto="0" spid="283" grpId="1"/>
      <p:bldP build="whole" bldLvl="1" animBg="1" rev="0" advAuto="0" spid="284" grpId="2"/>
      <p:bldP build="whole" bldLvl="1" animBg="1" rev="0" advAuto="0" spid="286" grpId="10"/>
      <p:bldP build="whole" bldLvl="1" animBg="1" rev="0" advAuto="0" spid="302" grpId="5"/>
    </p:bldLst>
  </p:timing>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9" name="“in May of 1999. […] we were able to debug and fix a race condition that had not shown up during ground testing.…"/>
          <p:cNvSpPr txBox="1"/>
          <p:nvPr/>
        </p:nvSpPr>
        <p:spPr>
          <a:xfrm>
            <a:off x="924279" y="1381760"/>
            <a:ext cx="22535442" cy="99364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p>
            <a:pPr algn="l" defTabSz="914400">
              <a:defRPr b="0" sz="7000">
                <a:latin typeface="Avenir Roman"/>
                <a:ea typeface="Avenir Roman"/>
                <a:cs typeface="Avenir Roman"/>
                <a:sym typeface="Avenir Roman"/>
              </a:defRPr>
            </a:pPr>
            <a:r>
              <a:t>“in May of 1999. […] we were able to </a:t>
            </a:r>
            <a:r>
              <a:rPr>
                <a:latin typeface="Avenir Heavy"/>
                <a:ea typeface="Avenir Heavy"/>
                <a:cs typeface="Avenir Heavy"/>
                <a:sym typeface="Avenir Heavy"/>
              </a:rPr>
              <a:t>debug and </a:t>
            </a:r>
            <a:r>
              <a:rPr>
                <a:solidFill>
                  <a:srgbClr val="DA291C"/>
                </a:solidFill>
                <a:latin typeface="Avenir Heavy"/>
                <a:ea typeface="Avenir Heavy"/>
                <a:cs typeface="Avenir Heavy"/>
                <a:sym typeface="Avenir Heavy"/>
              </a:rPr>
              <a:t>fix</a:t>
            </a:r>
            <a:r>
              <a:t> a race condition that had not shown up during ground testing.</a:t>
            </a:r>
          </a:p>
          <a:p>
            <a:pPr algn="l" defTabSz="914400">
              <a:defRPr b="0" sz="7000">
                <a:latin typeface="Avenir Roman"/>
                <a:ea typeface="Avenir Roman"/>
                <a:cs typeface="Avenir Roman"/>
                <a:sym typeface="Avenir Roman"/>
              </a:defRPr>
            </a:pPr>
            <a:r>
              <a:t>Debugging a program running on a $100M piece of hardware that is </a:t>
            </a:r>
            <a:r>
              <a:rPr>
                <a:latin typeface="Avenir Heavy"/>
                <a:ea typeface="Avenir Heavy"/>
                <a:cs typeface="Avenir Heavy"/>
                <a:sym typeface="Avenir Heavy"/>
              </a:rPr>
              <a:t>100 million km away</a:t>
            </a:r>
            <a:r>
              <a:t> is an interesting experience. </a:t>
            </a:r>
            <a:r>
              <a:rPr>
                <a:latin typeface="Avenir Heavy"/>
                <a:ea typeface="Avenir Heavy"/>
                <a:cs typeface="Avenir Heavy"/>
                <a:sym typeface="Avenir Heavy"/>
              </a:rPr>
              <a:t>Having a read-eval-print loop running on the spacecraft proved invaluable</a:t>
            </a:r>
            <a:r>
              <a:t> in finding and fixing the problem”</a:t>
            </a:r>
          </a:p>
        </p:txBody>
      </p:sp>
      <p:sp>
        <p:nvSpPr>
          <p:cNvPr id="310" name="Ron Garret - NASA Jet Propulsion Lab Engineer"/>
          <p:cNvSpPr txBox="1"/>
          <p:nvPr/>
        </p:nvSpPr>
        <p:spPr>
          <a:xfrm>
            <a:off x="6913906" y="11927840"/>
            <a:ext cx="16545815" cy="1224281"/>
          </a:xfrm>
          <a:prstGeom prst="rect">
            <a:avLst/>
          </a:prstGeom>
          <a:ln w="12700">
            <a:miter lim="400000"/>
          </a:ln>
          <a:extLst>
            <a:ext uri="{C572A759-6A51-4108-AA02-DFA0A04FC94B}">
              <ma14:wrappingTextBoxFlag xmlns:ma14="http://schemas.microsoft.com/office/mac/drawingml/2011/main" val="1"/>
            </a:ext>
          </a:extLst>
        </p:spPr>
        <p:txBody>
          <a:bodyPr wrap="none" tIns="91439" bIns="91439">
            <a:spAutoFit/>
          </a:bodyPr>
          <a:lstStyle>
            <a:lvl1pPr algn="l" defTabSz="914400">
              <a:defRPr b="0" sz="6000">
                <a:latin typeface="Avenir Roman"/>
                <a:ea typeface="Avenir Roman"/>
                <a:cs typeface="Avenir Roman"/>
                <a:sym typeface="Avenir Roman"/>
              </a:defRPr>
            </a:lvl1pPr>
          </a:lstStyle>
          <a:p>
            <a:pPr/>
            <a:r>
              <a:t>Ron Garret - NASA Jet Propulsion Lab Engineer</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2" name="Learn the language and libraries…"/>
          <p:cNvSpPr txBox="1"/>
          <p:nvPr/>
        </p:nvSpPr>
        <p:spPr>
          <a:xfrm>
            <a:off x="5934582" y="3135870"/>
            <a:ext cx="12514835" cy="9250681"/>
          </a:xfrm>
          <a:prstGeom prst="rect">
            <a:avLst/>
          </a:prstGeom>
          <a:ln w="12700">
            <a:miter lim="400000"/>
          </a:ln>
          <a:extLst>
            <a:ext uri="{C572A759-6A51-4108-AA02-DFA0A04FC94B}">
              <ma14:wrappingTextBoxFlag xmlns:ma14="http://schemas.microsoft.com/office/mac/drawingml/2011/main" val="1"/>
            </a:ext>
          </a:extLst>
        </p:spPr>
        <p:txBody>
          <a:bodyPr wrap="none" tIns="91439" bIns="91439">
            <a:spAutoFit/>
          </a:bodyPr>
          <a:lstStyle/>
          <a:p>
            <a:pPr marL="435428" indent="-435428" algn="l" defTabSz="914400">
              <a:buSzPct val="100000"/>
              <a:buAutoNum type="arabicPeriod" startAt="1"/>
              <a:defRPr b="0" sz="4000">
                <a:latin typeface="Avenir Roman"/>
                <a:ea typeface="Avenir Roman"/>
                <a:cs typeface="Avenir Roman"/>
                <a:sym typeface="Avenir Roman"/>
              </a:defRPr>
            </a:pPr>
            <a:r>
              <a:t>Learn the language and libraries</a:t>
            </a:r>
          </a:p>
          <a:p>
            <a:pPr marL="435428" indent="-435428" algn="l" defTabSz="914400">
              <a:buSzPct val="100000"/>
              <a:buAutoNum type="arabicPeriod" startAt="1"/>
              <a:defRPr b="0" sz="4000">
                <a:latin typeface="Avenir Roman"/>
                <a:ea typeface="Avenir Roman"/>
                <a:cs typeface="Avenir Roman"/>
                <a:sym typeface="Avenir Roman"/>
              </a:defRPr>
            </a:pPr>
            <a:r>
              <a:t>Write code with immediate feedback</a:t>
            </a:r>
          </a:p>
          <a:p>
            <a:pPr marL="435428" indent="-435428" algn="l" defTabSz="914400">
              <a:buSzPct val="100000"/>
              <a:buAutoNum type="arabicPeriod" startAt="1"/>
              <a:defRPr b="0" sz="4000">
                <a:latin typeface="Avenir Roman"/>
                <a:ea typeface="Avenir Roman"/>
                <a:cs typeface="Avenir Roman"/>
                <a:sym typeface="Avenir Roman"/>
              </a:defRPr>
            </a:pPr>
            <a:r>
              <a:t>No build or deploy</a:t>
            </a:r>
          </a:p>
          <a:p>
            <a:pPr marL="435428" indent="-435428" algn="l" defTabSz="914400">
              <a:buSzPct val="100000"/>
              <a:buAutoNum type="arabicPeriod" startAt="1"/>
              <a:defRPr b="0" sz="4000">
                <a:latin typeface="Avenir Roman"/>
                <a:ea typeface="Avenir Roman"/>
                <a:cs typeface="Avenir Roman"/>
                <a:sym typeface="Avenir Roman"/>
              </a:defRPr>
            </a:pPr>
            <a:r>
              <a:t>Tools to understand the real world</a:t>
            </a:r>
          </a:p>
          <a:p>
            <a:pPr marL="435428" indent="-435428" algn="l" defTabSz="914400">
              <a:buSzPct val="100000"/>
              <a:buAutoNum type="arabicPeriod" startAt="1"/>
              <a:defRPr b="0" sz="4000">
                <a:latin typeface="Avenir Roman"/>
                <a:ea typeface="Avenir Roman"/>
                <a:cs typeface="Avenir Roman"/>
                <a:sym typeface="Avenir Roman"/>
              </a:defRPr>
            </a:pPr>
            <a:r>
              <a:t>Easy way of creating faithful lies for our tests</a:t>
            </a:r>
          </a:p>
          <a:p>
            <a:pPr marL="435428" indent="-435428" algn="l" defTabSz="914400">
              <a:buSzPct val="100000"/>
              <a:buAutoNum type="arabicPeriod" startAt="1"/>
              <a:defRPr b="0" sz="4000">
                <a:latin typeface="Avenir Roman"/>
                <a:ea typeface="Avenir Roman"/>
                <a:cs typeface="Avenir Roman"/>
                <a:sym typeface="Avenir Roman"/>
              </a:defRPr>
            </a:pPr>
            <a:r>
              <a:t>Fewer surprises when starting the application</a:t>
            </a:r>
          </a:p>
          <a:p>
            <a:pPr marL="435428" indent="-435428" algn="l" defTabSz="914400">
              <a:buSzPct val="100000"/>
              <a:buAutoNum type="arabicPeriod" startAt="1"/>
              <a:defRPr b="0" sz="4000">
                <a:latin typeface="Avenir Roman"/>
                <a:ea typeface="Avenir Roman"/>
                <a:cs typeface="Avenir Roman"/>
                <a:sym typeface="Avenir Roman"/>
              </a:defRPr>
            </a:pPr>
            <a:r>
              <a:t>Add new libraries to a running application</a:t>
            </a:r>
          </a:p>
          <a:p>
            <a:pPr marL="435428" indent="-435428" algn="l" defTabSz="914400">
              <a:buSzPct val="100000"/>
              <a:buAutoNum type="arabicPeriod" startAt="1"/>
              <a:defRPr b="0" sz="4000">
                <a:latin typeface="Avenir Roman"/>
                <a:ea typeface="Avenir Roman"/>
                <a:cs typeface="Avenir Roman"/>
                <a:sym typeface="Avenir Roman"/>
              </a:defRPr>
            </a:pPr>
            <a:r>
              <a:t>Run automatically unit test affected by a change</a:t>
            </a:r>
          </a:p>
          <a:p>
            <a:pPr marL="435428" indent="-435428" algn="l" defTabSz="914400">
              <a:buSzPct val="100000"/>
              <a:buAutoNum type="arabicPeriod" startAt="1"/>
              <a:defRPr b="0" sz="4000">
                <a:latin typeface="Avenir Roman"/>
                <a:ea typeface="Avenir Roman"/>
                <a:cs typeface="Avenir Roman"/>
                <a:sym typeface="Avenir Roman"/>
              </a:defRPr>
            </a:pPr>
            <a:r>
              <a:t>Inspect and manage state</a:t>
            </a:r>
          </a:p>
          <a:p>
            <a:pPr marL="435428" indent="-435428" algn="l" defTabSz="914400">
              <a:buSzPct val="100000"/>
              <a:buAutoNum type="arabicPeriod" startAt="1"/>
              <a:defRPr b="0" sz="4000">
                <a:latin typeface="Avenir Roman"/>
                <a:ea typeface="Avenir Roman"/>
                <a:cs typeface="Avenir Roman"/>
                <a:sym typeface="Avenir Roman"/>
              </a:defRPr>
            </a:pPr>
            <a:r>
              <a:t>Stay in the comfort of your favourite IDE</a:t>
            </a:r>
          </a:p>
          <a:p>
            <a:pPr marL="446887" indent="-446887" algn="l" defTabSz="914400">
              <a:buSzPct val="100000"/>
              <a:buAutoNum type="arabicPeriod" startAt="1"/>
              <a:defRPr b="0" sz="6000">
                <a:latin typeface="Avenir Heavy"/>
                <a:ea typeface="Avenir Heavy"/>
                <a:cs typeface="Avenir Heavy"/>
                <a:sym typeface="Avenir Heavy"/>
              </a:defRPr>
            </a:pPr>
            <a:r>
              <a:t>Debug staging and production</a:t>
            </a:r>
          </a:p>
          <a:p>
            <a:pPr marL="446887" indent="-446887" algn="l" defTabSz="914400">
              <a:buSzPct val="100000"/>
              <a:buAutoNum type="arabicPeriod" startAt="1"/>
              <a:defRPr b="0" sz="6000">
                <a:latin typeface="Avenir Heavy"/>
                <a:ea typeface="Avenir Heavy"/>
                <a:cs typeface="Avenir Heavy"/>
                <a:sym typeface="Avenir Heavy"/>
              </a:defRPr>
            </a:pPr>
            <a:r>
              <a:t>Control spacecrafts</a:t>
            </a:r>
          </a:p>
        </p:txBody>
      </p:sp>
      <p:sp>
        <p:nvSpPr>
          <p:cNvPr id="313" name="What do we get with a REPL workflow?"/>
          <p:cNvSpPr txBox="1"/>
          <p:nvPr>
            <p:ph type="title"/>
          </p:nvPr>
        </p:nvSpPr>
        <p:spPr>
          <a:xfrm>
            <a:off x="1329234" y="590549"/>
            <a:ext cx="21725532" cy="2138922"/>
          </a:xfrm>
          <a:prstGeom prst="rect">
            <a:avLst/>
          </a:prstGeom>
        </p:spPr>
        <p:txBody>
          <a:bodyPr/>
          <a:lstStyle>
            <a:lvl1pPr>
              <a:defRPr sz="9000"/>
            </a:lvl1pPr>
          </a:lstStyle>
          <a:p>
            <a:pPr/>
            <a:r>
              <a:t>What do we get with a REPL workflow?</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31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12">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312">
                                            <p:txEl>
                                              <p:pRg st="1" end="1"/>
                                            </p:txEl>
                                          </p:spTgt>
                                        </p:tgtEl>
                                        <p:attrNameLst>
                                          <p:attrName>style.visibility</p:attrName>
                                        </p:attrNameLst>
                                      </p:cBhvr>
                                      <p:to>
                                        <p:strVal val="visible"/>
                                      </p:to>
                                    </p:set>
                                  </p:childTnLst>
                                </p:cTn>
                              </p:par>
                            </p:childTnLst>
                          </p:cTn>
                        </p:par>
                        <p:par>
                          <p:cTn id="12" fill="hold">
                            <p:stCondLst>
                              <p:cond delay="0"/>
                            </p:stCondLst>
                            <p:childTnLst>
                              <p:par>
                                <p:cTn id="13" presetClass="entr" nodeType="afterEffect" presetSubtype="0" presetID="1" grpId="1" fill="hold">
                                  <p:stCondLst>
                                    <p:cond delay="0"/>
                                  </p:stCondLst>
                                  <p:iterate type="el" backwards="0">
                                    <p:tmAbs val="0"/>
                                  </p:iterate>
                                  <p:childTnLst>
                                    <p:set>
                                      <p:cBhvr>
                                        <p:cTn id="14" fill="hold"/>
                                        <p:tgtEl>
                                          <p:spTgt spid="312">
                                            <p:txEl>
                                              <p:pRg st="2" end="2"/>
                                            </p:txEl>
                                          </p:spTgt>
                                        </p:tgtEl>
                                        <p:attrNameLst>
                                          <p:attrName>style.visibility</p:attrName>
                                        </p:attrNameLst>
                                      </p:cBhvr>
                                      <p:to>
                                        <p:strVal val="visible"/>
                                      </p:to>
                                    </p:set>
                                  </p:childTnLst>
                                </p:cTn>
                              </p:par>
                            </p:childTnLst>
                          </p:cTn>
                        </p:par>
                        <p:par>
                          <p:cTn id="15" fill="hold">
                            <p:stCondLst>
                              <p:cond delay="0"/>
                            </p:stCondLst>
                            <p:childTnLst>
                              <p:par>
                                <p:cTn id="16" presetClass="entr" nodeType="afterEffect" presetSubtype="0" presetID="1" grpId="1" fill="hold">
                                  <p:stCondLst>
                                    <p:cond delay="0"/>
                                  </p:stCondLst>
                                  <p:iterate type="el" backwards="0">
                                    <p:tmAbs val="0"/>
                                  </p:iterate>
                                  <p:childTnLst>
                                    <p:set>
                                      <p:cBhvr>
                                        <p:cTn id="17" fill="hold"/>
                                        <p:tgtEl>
                                          <p:spTgt spid="312">
                                            <p:txEl>
                                              <p:pRg st="3" end="3"/>
                                            </p:txEl>
                                          </p:spTgt>
                                        </p:tgtEl>
                                        <p:attrNameLst>
                                          <p:attrName>style.visibility</p:attrName>
                                        </p:attrNameLst>
                                      </p:cBhvr>
                                      <p:to>
                                        <p:strVal val="visible"/>
                                      </p:to>
                                    </p:set>
                                  </p:childTnLst>
                                </p:cTn>
                              </p:par>
                            </p:childTnLst>
                          </p:cTn>
                        </p:par>
                        <p:par>
                          <p:cTn id="18" fill="hold">
                            <p:stCondLst>
                              <p:cond delay="0"/>
                            </p:stCondLst>
                            <p:childTnLst>
                              <p:par>
                                <p:cTn id="19" presetClass="entr" nodeType="afterEffect" presetSubtype="0" presetID="1" grpId="1" fill="hold">
                                  <p:stCondLst>
                                    <p:cond delay="0"/>
                                  </p:stCondLst>
                                  <p:iterate type="el" backwards="0">
                                    <p:tmAbs val="0"/>
                                  </p:iterate>
                                  <p:childTnLst>
                                    <p:set>
                                      <p:cBhvr>
                                        <p:cTn id="20" fill="hold"/>
                                        <p:tgtEl>
                                          <p:spTgt spid="312">
                                            <p:txEl>
                                              <p:pRg st="4" end="4"/>
                                            </p:txEl>
                                          </p:spTgt>
                                        </p:tgtEl>
                                        <p:attrNameLst>
                                          <p:attrName>style.visibility</p:attrName>
                                        </p:attrNameLst>
                                      </p:cBhvr>
                                      <p:to>
                                        <p:strVal val="visible"/>
                                      </p:to>
                                    </p:set>
                                  </p:childTnLst>
                                </p:cTn>
                              </p:par>
                            </p:childTnLst>
                          </p:cTn>
                        </p:par>
                        <p:par>
                          <p:cTn id="21" fill="hold">
                            <p:stCondLst>
                              <p:cond delay="0"/>
                            </p:stCondLst>
                            <p:childTnLst>
                              <p:par>
                                <p:cTn id="22" presetClass="entr" nodeType="afterEffect" presetSubtype="0" presetID="1" grpId="1" fill="hold">
                                  <p:stCondLst>
                                    <p:cond delay="0"/>
                                  </p:stCondLst>
                                  <p:iterate type="el" backwards="0">
                                    <p:tmAbs val="0"/>
                                  </p:iterate>
                                  <p:childTnLst>
                                    <p:set>
                                      <p:cBhvr>
                                        <p:cTn id="23" fill="hold"/>
                                        <p:tgtEl>
                                          <p:spTgt spid="312">
                                            <p:txEl>
                                              <p:pRg st="5" end="5"/>
                                            </p:txEl>
                                          </p:spTgt>
                                        </p:tgtEl>
                                        <p:attrNameLst>
                                          <p:attrName>style.visibility</p:attrName>
                                        </p:attrNameLst>
                                      </p:cBhvr>
                                      <p:to>
                                        <p:strVal val="visible"/>
                                      </p:to>
                                    </p:set>
                                  </p:childTnLst>
                                </p:cTn>
                              </p:par>
                            </p:childTnLst>
                          </p:cTn>
                        </p:par>
                        <p:par>
                          <p:cTn id="24" fill="hold">
                            <p:stCondLst>
                              <p:cond delay="0"/>
                            </p:stCondLst>
                            <p:childTnLst>
                              <p:par>
                                <p:cTn id="25" presetClass="entr" nodeType="afterEffect" presetSubtype="0" presetID="1" grpId="1" fill="hold">
                                  <p:stCondLst>
                                    <p:cond delay="0"/>
                                  </p:stCondLst>
                                  <p:iterate type="el" backwards="0">
                                    <p:tmAbs val="0"/>
                                  </p:iterate>
                                  <p:childTnLst>
                                    <p:set>
                                      <p:cBhvr>
                                        <p:cTn id="26" fill="hold"/>
                                        <p:tgtEl>
                                          <p:spTgt spid="312">
                                            <p:txEl>
                                              <p:pRg st="6" end="6"/>
                                            </p:txEl>
                                          </p:spTgt>
                                        </p:tgtEl>
                                        <p:attrNameLst>
                                          <p:attrName>style.visibility</p:attrName>
                                        </p:attrNameLst>
                                      </p:cBhvr>
                                      <p:to>
                                        <p:strVal val="visible"/>
                                      </p:to>
                                    </p:set>
                                  </p:childTnLst>
                                </p:cTn>
                              </p:par>
                            </p:childTnLst>
                          </p:cTn>
                        </p:par>
                        <p:par>
                          <p:cTn id="27" fill="hold">
                            <p:stCondLst>
                              <p:cond delay="0"/>
                            </p:stCondLst>
                            <p:childTnLst>
                              <p:par>
                                <p:cTn id="28" presetClass="entr" nodeType="afterEffect" presetSubtype="0" presetID="1" grpId="1" fill="hold">
                                  <p:stCondLst>
                                    <p:cond delay="0"/>
                                  </p:stCondLst>
                                  <p:iterate type="el" backwards="0">
                                    <p:tmAbs val="0"/>
                                  </p:iterate>
                                  <p:childTnLst>
                                    <p:set>
                                      <p:cBhvr>
                                        <p:cTn id="29" fill="hold"/>
                                        <p:tgtEl>
                                          <p:spTgt spid="312">
                                            <p:txEl>
                                              <p:pRg st="7" end="7"/>
                                            </p:txEl>
                                          </p:spTgt>
                                        </p:tgtEl>
                                        <p:attrNameLst>
                                          <p:attrName>style.visibility</p:attrName>
                                        </p:attrNameLst>
                                      </p:cBhvr>
                                      <p:to>
                                        <p:strVal val="visible"/>
                                      </p:to>
                                    </p:set>
                                  </p:childTnLst>
                                </p:cTn>
                              </p:par>
                            </p:childTnLst>
                          </p:cTn>
                        </p:par>
                        <p:par>
                          <p:cTn id="30" fill="hold">
                            <p:stCondLst>
                              <p:cond delay="0"/>
                            </p:stCondLst>
                            <p:childTnLst>
                              <p:par>
                                <p:cTn id="31" presetClass="entr" nodeType="afterEffect" presetSubtype="0" presetID="1" grpId="1" fill="hold">
                                  <p:stCondLst>
                                    <p:cond delay="0"/>
                                  </p:stCondLst>
                                  <p:iterate type="el" backwards="0">
                                    <p:tmAbs val="0"/>
                                  </p:iterate>
                                  <p:childTnLst>
                                    <p:set>
                                      <p:cBhvr>
                                        <p:cTn id="32" fill="hold"/>
                                        <p:tgtEl>
                                          <p:spTgt spid="312">
                                            <p:txEl>
                                              <p:pRg st="8" end="8"/>
                                            </p:txEl>
                                          </p:spTgt>
                                        </p:tgtEl>
                                        <p:attrNameLst>
                                          <p:attrName>style.visibility</p:attrName>
                                        </p:attrNameLst>
                                      </p:cBhvr>
                                      <p:to>
                                        <p:strVal val="visible"/>
                                      </p:to>
                                    </p:set>
                                  </p:childTnLst>
                                </p:cTn>
                              </p:par>
                            </p:childTnLst>
                          </p:cTn>
                        </p:par>
                        <p:par>
                          <p:cTn id="33" fill="hold">
                            <p:stCondLst>
                              <p:cond delay="0"/>
                            </p:stCondLst>
                            <p:childTnLst>
                              <p:par>
                                <p:cTn id="34" presetClass="entr" nodeType="afterEffect" presetSubtype="0" presetID="1" grpId="1" fill="hold">
                                  <p:stCondLst>
                                    <p:cond delay="0"/>
                                  </p:stCondLst>
                                  <p:iterate type="el" backwards="0">
                                    <p:tmAbs val="0"/>
                                  </p:iterate>
                                  <p:childTnLst>
                                    <p:set>
                                      <p:cBhvr>
                                        <p:cTn id="35" fill="hold"/>
                                        <p:tgtEl>
                                          <p:spTgt spid="312">
                                            <p:txEl>
                                              <p:pRg st="9" end="9"/>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Class="entr" nodeType="clickEffect" presetSubtype="0" presetID="1" grpId="1" fill="hold">
                                  <p:stCondLst>
                                    <p:cond delay="0"/>
                                  </p:stCondLst>
                                  <p:iterate type="el" backwards="0">
                                    <p:tmAbs val="0"/>
                                  </p:iterate>
                                  <p:childTnLst>
                                    <p:set>
                                      <p:cBhvr>
                                        <p:cTn id="39" fill="hold"/>
                                        <p:tgtEl>
                                          <p:spTgt spid="312">
                                            <p:txEl>
                                              <p:pRg st="10" end="10"/>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Class="entr" nodeType="clickEffect" presetSubtype="0" presetID="1" grpId="1" fill="hold">
                                  <p:stCondLst>
                                    <p:cond delay="0"/>
                                  </p:stCondLst>
                                  <p:iterate type="el" backwards="0">
                                    <p:tmAbs val="0"/>
                                  </p:iterate>
                                  <p:childTnLst>
                                    <p:set>
                                      <p:cBhvr>
                                        <p:cTn id="43" fill="hold"/>
                                        <p:tgtEl>
                                          <p:spTgt spid="312">
                                            <p:txEl>
                                              <p:pRg st="11" end="1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12"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9" name="JavaScript-the-good-parts.jpg" descr="JavaScript-the-good-parts.jpg"/>
          <p:cNvPicPr>
            <a:picLocks noChangeAspect="1"/>
          </p:cNvPicPr>
          <p:nvPr/>
        </p:nvPicPr>
        <p:blipFill>
          <a:blip r:embed="rId3">
            <a:extLst/>
          </a:blip>
          <a:stretch>
            <a:fillRect/>
          </a:stretch>
        </p:blipFill>
        <p:spPr>
          <a:xfrm>
            <a:off x="2408680" y="1354882"/>
            <a:ext cx="19566640" cy="11006236"/>
          </a:xfrm>
          <a:prstGeom prst="rect">
            <a:avLst/>
          </a:prstGeom>
          <a:ln w="12700">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5" name="Productivity"/>
          <p:cNvSpPr txBox="1"/>
          <p:nvPr/>
        </p:nvSpPr>
        <p:spPr>
          <a:xfrm>
            <a:off x="3893502" y="6858000"/>
            <a:ext cx="16596996" cy="4170680"/>
          </a:xfrm>
          <a:prstGeom prst="rect">
            <a:avLst/>
          </a:prstGeom>
          <a:ln w="12700">
            <a:miter lim="400000"/>
          </a:ln>
          <a:extLst>
            <a:ext uri="{C572A759-6A51-4108-AA02-DFA0A04FC94B}">
              <ma14:wrappingTextBoxFlag xmlns:ma14="http://schemas.microsoft.com/office/mac/drawingml/2011/main" val="1"/>
            </a:ext>
          </a:extLst>
        </p:spPr>
        <p:txBody>
          <a:bodyPr wrap="none" tIns="91439" bIns="91439">
            <a:spAutoFit/>
          </a:bodyPr>
          <a:lstStyle>
            <a:lvl1pPr algn="l" defTabSz="914400">
              <a:defRPr b="0" sz="23000">
                <a:latin typeface="Avenir Heavy"/>
                <a:ea typeface="Avenir Heavy"/>
                <a:cs typeface="Avenir Heavy"/>
                <a:sym typeface="Avenir Heavy"/>
              </a:defRPr>
            </a:lvl1pPr>
          </a:lstStyle>
          <a:p>
            <a:pPr/>
            <a:r>
              <a:t>Productivity</a:t>
            </a:r>
          </a:p>
        </p:txBody>
      </p:sp>
      <p:sp>
        <p:nvSpPr>
          <p:cNvPr id="316" name="Joy"/>
          <p:cNvSpPr txBox="1"/>
          <p:nvPr/>
        </p:nvSpPr>
        <p:spPr>
          <a:xfrm>
            <a:off x="9715055" y="3000931"/>
            <a:ext cx="4953890" cy="4170681"/>
          </a:xfrm>
          <a:prstGeom prst="rect">
            <a:avLst/>
          </a:prstGeom>
          <a:ln w="12700">
            <a:miter lim="400000"/>
          </a:ln>
          <a:extLst>
            <a:ext uri="{C572A759-6A51-4108-AA02-DFA0A04FC94B}">
              <ma14:wrappingTextBoxFlag xmlns:ma14="http://schemas.microsoft.com/office/mac/drawingml/2011/main" val="1"/>
            </a:ext>
          </a:extLst>
        </p:spPr>
        <p:txBody>
          <a:bodyPr wrap="none" tIns="91439" bIns="91439">
            <a:spAutoFit/>
          </a:bodyPr>
          <a:lstStyle>
            <a:lvl1pPr algn="l" defTabSz="914400">
              <a:defRPr b="0" sz="23000">
                <a:latin typeface="Avenir Heavy"/>
                <a:ea typeface="Avenir Heavy"/>
                <a:cs typeface="Avenir Heavy"/>
                <a:sym typeface="Avenir Heavy"/>
              </a:defRPr>
            </a:lvl1pPr>
          </a:lstStyle>
          <a:p>
            <a:pPr/>
            <a:r>
              <a:t>Joy</a:t>
            </a:r>
          </a:p>
        </p:txBody>
      </p:sp>
      <p:sp>
        <p:nvSpPr>
          <p:cNvPr id="317" name="compiling next slide…"/>
          <p:cNvSpPr txBox="1"/>
          <p:nvPr/>
        </p:nvSpPr>
        <p:spPr>
          <a:xfrm>
            <a:off x="5482590" y="6210221"/>
            <a:ext cx="13418821" cy="1922781"/>
          </a:xfrm>
          <a:prstGeom prst="rect">
            <a:avLst/>
          </a:prstGeom>
          <a:ln w="12700">
            <a:miter lim="400000"/>
          </a:ln>
          <a:extLst>
            <a:ext uri="{C572A759-6A51-4108-AA02-DFA0A04FC94B}">
              <ma14:wrappingTextBoxFlag xmlns:ma14="http://schemas.microsoft.com/office/mac/drawingml/2011/main" val="1"/>
            </a:ext>
          </a:extLst>
        </p:spPr>
        <p:txBody>
          <a:bodyPr wrap="none" tIns="91439" bIns="91439">
            <a:spAutoFit/>
          </a:bodyPr>
          <a:lstStyle>
            <a:lvl1pPr algn="l" defTabSz="914400">
              <a:defRPr b="0" sz="10000">
                <a:latin typeface="Avenir Heavy"/>
                <a:ea typeface="Avenir Heavy"/>
                <a:cs typeface="Avenir Heavy"/>
                <a:sym typeface="Avenir Heavy"/>
              </a:defRPr>
            </a:lvl1pPr>
          </a:lstStyle>
          <a:p>
            <a:pPr/>
            <a:r>
              <a:t>compiling next slide…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317"/>
                                        </p:tgtEl>
                                        <p:attrNameLst>
                                          <p:attrName>style.visibility</p:attrName>
                                        </p:attrNameLst>
                                      </p:cBhvr>
                                      <p:to>
                                        <p:strVal val="visible"/>
                                      </p:to>
                                    </p:set>
                                  </p:childTnLst>
                                </p:cTn>
                              </p:par>
                            </p:childTnLst>
                          </p:cTn>
                        </p:par>
                        <p:par>
                          <p:cTn id="7" fill="hold">
                            <p:stCondLst>
                              <p:cond delay="0"/>
                            </p:stCondLst>
                            <p:childTnLst>
                              <p:par>
                                <p:cTn id="8" presetClass="exit" nodeType="afterEffect" presetSubtype="0" presetID="1" grpId="2" fill="hold">
                                  <p:stCondLst>
                                    <p:cond delay="30000"/>
                                  </p:stCondLst>
                                  <p:iterate type="el" backwards="0">
                                    <p:tmAbs val="0"/>
                                  </p:iterate>
                                  <p:childTnLst>
                                    <p:set>
                                      <p:cBhvr>
                                        <p:cTn id="9" fill="hold">
                                          <p:stCondLst>
                                            <p:cond delay="0"/>
                                          </p:stCondLst>
                                        </p:cTn>
                                        <p:tgtEl>
                                          <p:spTgt spid="317"/>
                                        </p:tgtEl>
                                        <p:attrNameLst>
                                          <p:attrName>style.visibility</p:attrName>
                                        </p:attrNameLst>
                                      </p:cBhvr>
                                      <p:to>
                                        <p:strVal val="hidden"/>
                                      </p:to>
                                    </p:set>
                                  </p:childTnLst>
                                </p:cTn>
                              </p:par>
                            </p:childTnLst>
                          </p:cTn>
                        </p:par>
                        <p:par>
                          <p:cTn id="10" fill="hold">
                            <p:stCondLst>
                              <p:cond delay="30000"/>
                            </p:stCondLst>
                            <p:childTnLst>
                              <p:par>
                                <p:cTn id="11" presetClass="entr" nodeType="afterEffect" presetSubtype="0" presetID="1" grpId="3" fill="hold">
                                  <p:stCondLst>
                                    <p:cond delay="0"/>
                                  </p:stCondLst>
                                  <p:iterate type="el" backwards="0">
                                    <p:tmAbs val="0"/>
                                  </p:iterate>
                                  <p:childTnLst>
                                    <p:set>
                                      <p:cBhvr>
                                        <p:cTn id="12" fill="hold"/>
                                        <p:tgtEl>
                                          <p:spTgt spid="316"/>
                                        </p:tgtEl>
                                        <p:attrNameLst>
                                          <p:attrName>style.visibility</p:attrName>
                                        </p:attrNameLst>
                                      </p:cBhvr>
                                      <p:to>
                                        <p:strVal val="visible"/>
                                      </p:to>
                                    </p:set>
                                  </p:childTnLst>
                                </p:cTn>
                              </p:par>
                            </p:childTnLst>
                          </p:cTn>
                        </p:par>
                        <p:par>
                          <p:cTn id="13" fill="hold">
                            <p:stCondLst>
                              <p:cond delay="30000"/>
                            </p:stCondLst>
                            <p:childTnLst>
                              <p:par>
                                <p:cTn id="14" presetClass="entr" nodeType="afterEffect" presetSubtype="0" presetID="1" grpId="4" fill="hold">
                                  <p:stCondLst>
                                    <p:cond delay="0"/>
                                  </p:stCondLst>
                                  <p:iterate type="el" backwards="0">
                                    <p:tmAbs val="0"/>
                                  </p:iterate>
                                  <p:childTnLst>
                                    <p:set>
                                      <p:cBhvr>
                                        <p:cTn id="15" fill="hold"/>
                                        <p:tgtEl>
                                          <p:spTgt spid="3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6" grpId="3"/>
      <p:bldP build="whole" bldLvl="1" animBg="1" rev="0" advAuto="0" spid="317" grpId="1"/>
      <p:bldP build="whole" bldLvl="1" animBg="1" rev="0" advAuto="0" spid="317" grpId="2"/>
      <p:bldP build="whole" bldLvl="1" animBg="1" rev="0" advAuto="0" spid="315" grpId="4"/>
    </p:bldLst>
  </p:timing>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9" name="Javascript: https://vimeo.com/123513496…"/>
          <p:cNvSpPr txBox="1"/>
          <p:nvPr/>
        </p:nvSpPr>
        <p:spPr>
          <a:xfrm>
            <a:off x="2906809" y="3113246"/>
            <a:ext cx="18570381" cy="7603808"/>
          </a:xfrm>
          <a:prstGeom prst="rect">
            <a:avLst/>
          </a:prstGeom>
          <a:ln w="12700">
            <a:miter lim="400000"/>
          </a:ln>
          <a:extLst>
            <a:ext uri="{C572A759-6A51-4108-AA02-DFA0A04FC94B}">
              <ma14:wrappingTextBoxFlag xmlns:ma14="http://schemas.microsoft.com/office/mac/drawingml/2011/main" val="1"/>
            </a:ext>
          </a:extLst>
        </p:spPr>
        <p:txBody>
          <a:bodyPr lIns="64293" tIns="64293" rIns="64293" bIns="64293">
            <a:normAutofit fontScale="100000" lnSpcReduction="0"/>
          </a:bodyPr>
          <a:lstStyle/>
          <a:p>
            <a:pPr marL="387803" indent="-387803" algn="l" defTabSz="642937">
              <a:spcBef>
                <a:spcPts val="600"/>
              </a:spcBef>
              <a:buSzPct val="100000"/>
              <a:buFont typeface="Arial"/>
              <a:buChar char="•"/>
              <a:defRPr b="0" sz="5000">
                <a:latin typeface="Avenir LT Std 65 Medium"/>
                <a:ea typeface="Avenir LT Std 65 Medium"/>
                <a:cs typeface="Avenir LT Std 65 Medium"/>
                <a:sym typeface="Avenir LT Std 65 Medium"/>
              </a:defRPr>
            </a:pPr>
            <a:r>
              <a:t>Javascript: </a:t>
            </a:r>
            <a:r>
              <a:rPr u="sng">
                <a:solidFill>
                  <a:srgbClr val="555555"/>
                </a:solidFill>
                <a:uFill>
                  <a:solidFill>
                    <a:srgbClr val="555555"/>
                  </a:solidFill>
                </a:uFill>
                <a:hlinkClick r:id="rId2" invalidUrl="" action="" tgtFrame="" tooltip="" history="1" highlightClick="0" endSnd="0"/>
              </a:rPr>
              <a:t>https</a:t>
            </a:r>
            <a:r>
              <a:rPr u="sng">
                <a:solidFill>
                  <a:srgbClr val="555555"/>
                </a:solidFill>
                <a:uFill>
                  <a:solidFill>
                    <a:srgbClr val="555555"/>
                  </a:solidFill>
                </a:uFill>
                <a:hlinkClick r:id="rId2" invalidUrl="" action="" tgtFrame="" tooltip="" history="1" highlightClick="0" endSnd="0"/>
              </a:rPr>
              <a:t>://</a:t>
            </a:r>
            <a:r>
              <a:rPr u="sng">
                <a:solidFill>
                  <a:srgbClr val="555555"/>
                </a:solidFill>
                <a:uFill>
                  <a:solidFill>
                    <a:srgbClr val="555555"/>
                  </a:solidFill>
                </a:uFill>
                <a:hlinkClick r:id="rId2" invalidUrl="" action="" tgtFrame="" tooltip="" history="1" highlightClick="0" endSnd="0"/>
              </a:rPr>
              <a:t>vimeo.com/123513496</a:t>
            </a:r>
            <a:r>
              <a:t> </a:t>
            </a:r>
          </a:p>
          <a:p>
            <a:pPr marL="387803" indent="-387803" algn="l" defTabSz="642937">
              <a:spcBef>
                <a:spcPts val="600"/>
              </a:spcBef>
              <a:buSzPct val="100000"/>
              <a:buFont typeface="Arial"/>
              <a:buChar char="•"/>
              <a:defRPr b="0" sz="5000">
                <a:latin typeface="Avenir LT Std 65 Medium"/>
                <a:ea typeface="Avenir LT Std 65 Medium"/>
                <a:cs typeface="Avenir LT Std 65 Medium"/>
                <a:sym typeface="Avenir LT Std 65 Medium"/>
              </a:defRPr>
            </a:pPr>
            <a:r>
              <a:t>ClojureScript: </a:t>
            </a:r>
            <a:r>
              <a:rPr u="sng">
                <a:solidFill>
                  <a:srgbClr val="555555"/>
                </a:solidFill>
                <a:uFill>
                  <a:solidFill>
                    <a:srgbClr val="555555"/>
                  </a:solidFill>
                </a:uFill>
                <a:hlinkClick r:id="rId3" invalidUrl="" action="" tgtFrame="" tooltip="" history="1" highlightClick="0" endSnd="0"/>
              </a:rPr>
              <a:t>https://www.youtube.com/watch?v=KZjFVdU8VLI</a:t>
            </a:r>
            <a:r>
              <a:t> </a:t>
            </a:r>
          </a:p>
          <a:p>
            <a:pPr marL="387803" indent="-387803" algn="l" defTabSz="642937">
              <a:spcBef>
                <a:spcPts val="600"/>
              </a:spcBef>
              <a:buSzPct val="100000"/>
              <a:buFont typeface="Arial"/>
              <a:buChar char="•"/>
              <a:defRPr b="0" sz="5000">
                <a:latin typeface="Avenir LT Std 65 Medium"/>
                <a:ea typeface="Avenir LT Std 65 Medium"/>
                <a:cs typeface="Avenir LT Std 65 Medium"/>
                <a:sym typeface="Avenir LT Std 65 Medium"/>
              </a:defRPr>
            </a:pPr>
            <a:r>
              <a:t>Elm: </a:t>
            </a:r>
            <a:r>
              <a:rPr u="sng">
                <a:solidFill>
                  <a:srgbClr val="555555"/>
                </a:solidFill>
                <a:uFill>
                  <a:solidFill>
                    <a:srgbClr val="555555"/>
                  </a:solidFill>
                </a:uFill>
                <a:hlinkClick r:id="rId4" invalidUrl="" action="" tgtFrame="" tooltip="" history="1" highlightClick="0" endSnd="0"/>
              </a:rPr>
              <a:t>http://debug.elm-lang.org</a:t>
            </a:r>
            <a:r>
              <a:rPr u="sng">
                <a:solidFill>
                  <a:srgbClr val="555555"/>
                </a:solidFill>
                <a:uFill>
                  <a:solidFill>
                    <a:srgbClr val="555555"/>
                  </a:solidFill>
                </a:uFill>
                <a:hlinkClick r:id="rId4" invalidUrl="" action="" tgtFrame="" tooltip="" history="1" highlightClick="0" endSnd="0"/>
              </a:rPr>
              <a:t>/</a:t>
            </a:r>
            <a:r>
              <a:t> </a:t>
            </a:r>
          </a:p>
          <a:p>
            <a:pPr marL="387803" indent="-387803" algn="l" defTabSz="642937">
              <a:spcBef>
                <a:spcPts val="600"/>
              </a:spcBef>
              <a:buSzPct val="100000"/>
              <a:buFont typeface="Arial"/>
              <a:buChar char="•"/>
              <a:defRPr b="0" sz="5000">
                <a:latin typeface="Avenir LT Std 65 Medium"/>
                <a:ea typeface="Avenir LT Std 65 Medium"/>
                <a:cs typeface="Avenir LT Std 65 Medium"/>
                <a:sym typeface="Avenir LT Std 65 Medium"/>
              </a:defRPr>
            </a:pPr>
            <a:r>
              <a:t>Groovy: </a:t>
            </a:r>
            <a:r>
              <a:rPr u="sng">
                <a:solidFill>
                  <a:srgbClr val="555555"/>
                </a:solidFill>
                <a:uFill>
                  <a:solidFill>
                    <a:srgbClr val="555555"/>
                  </a:solidFill>
                </a:uFill>
                <a:hlinkClick r:id="rId5" invalidUrl="" action="" tgtFrame="" tooltip="" history="1" highlightClick="0" endSnd="0"/>
              </a:rPr>
              <a:t>https://www.youtube.com/watch?v=bTRUC78X87g</a:t>
            </a:r>
          </a:p>
          <a:p>
            <a:pPr marL="387803" indent="-387803" algn="l" defTabSz="642937">
              <a:spcBef>
                <a:spcPts val="600"/>
              </a:spcBef>
              <a:buSzPct val="100000"/>
              <a:buFont typeface="Arial"/>
              <a:buChar char="•"/>
              <a:defRPr b="0" sz="5000">
                <a:latin typeface="Avenir LT Std 65 Medium"/>
                <a:ea typeface="Avenir LT Std 65 Medium"/>
                <a:cs typeface="Avenir LT Std 65 Medium"/>
                <a:sym typeface="Avenir LT Std 65 Medium"/>
              </a:defRPr>
            </a:pPr>
            <a:r>
              <a:t>Python: </a:t>
            </a:r>
            <a:r>
              <a:rPr u="sng">
                <a:solidFill>
                  <a:srgbClr val="555555"/>
                </a:solidFill>
                <a:uFill>
                  <a:solidFill>
                    <a:srgbClr val="555555"/>
                  </a:solidFill>
                </a:uFill>
                <a:hlinkClick r:id="rId6" invalidUrl="" action="" tgtFrame="" tooltip="" history="1" highlightClick="0" endSnd="0"/>
              </a:rPr>
              <a:t>https://www.youtube.com/watch?v=EwI-e3WlTew</a:t>
            </a:r>
          </a:p>
          <a:p>
            <a:pPr marL="387803" indent="-387803" algn="l" defTabSz="642937">
              <a:spcBef>
                <a:spcPts val="600"/>
              </a:spcBef>
              <a:buSzPct val="100000"/>
              <a:buFont typeface="Arial"/>
              <a:buChar char="•"/>
              <a:defRPr b="0" sz="5000">
                <a:latin typeface="Avenir LT Std 65 Medium"/>
                <a:ea typeface="Avenir LT Std 65 Medium"/>
                <a:cs typeface="Avenir LT Std 65 Medium"/>
                <a:sym typeface="Avenir LT Std 65 Medium"/>
              </a:defRPr>
            </a:pPr>
            <a:r>
              <a:t>iOS: </a:t>
            </a:r>
            <a:r>
              <a:rPr u="sng">
                <a:solidFill>
                  <a:srgbClr val="555555"/>
                </a:solidFill>
                <a:uFill>
                  <a:solidFill>
                    <a:srgbClr val="555555"/>
                  </a:solidFill>
                </a:uFill>
                <a:hlinkClick r:id="rId7" invalidUrl="" action="" tgtFrame="" tooltip="" history="1" highlightClick="0" endSnd="0"/>
              </a:rPr>
              <a:t>https://</a:t>
            </a:r>
            <a:r>
              <a:rPr u="sng">
                <a:solidFill>
                  <a:srgbClr val="555555"/>
                </a:solidFill>
                <a:uFill>
                  <a:solidFill>
                    <a:srgbClr val="555555"/>
                  </a:solidFill>
                </a:uFill>
                <a:hlinkClick r:id="rId7" invalidUrl="" action="" tgtFrame="" tooltip="" history="1" highlightClick="0" endSnd="0"/>
              </a:rPr>
              <a:t>www.youtube.com/watch?v=Ci4uviG8S0o</a:t>
            </a:r>
            <a:r>
              <a:t> </a:t>
            </a:r>
          </a:p>
          <a:p>
            <a:pPr marL="387803" indent="-387803" algn="l" defTabSz="642937">
              <a:spcBef>
                <a:spcPts val="600"/>
              </a:spcBef>
              <a:buSzPct val="100000"/>
              <a:buFont typeface="Arial"/>
              <a:buChar char="•"/>
              <a:defRPr b="0" sz="5000">
                <a:latin typeface="Avenir LT Std 65 Medium"/>
                <a:ea typeface="Avenir LT Std 65 Medium"/>
                <a:cs typeface="Avenir LT Std 65 Medium"/>
                <a:sym typeface="Avenir LT Std 65 Medium"/>
              </a:defRPr>
            </a:pPr>
            <a:r>
              <a:t>Android: </a:t>
            </a:r>
            <a:r>
              <a:rPr u="sng">
                <a:solidFill>
                  <a:srgbClr val="555555"/>
                </a:solidFill>
                <a:uFill>
                  <a:solidFill>
                    <a:srgbClr val="555555"/>
                  </a:solidFill>
                </a:uFill>
                <a:hlinkClick r:id="rId8" invalidUrl="" action="" tgtFrame="" tooltip="" history="1" highlightClick="0" endSnd="0"/>
              </a:rPr>
              <a:t>https://</a:t>
            </a:r>
            <a:r>
              <a:rPr u="sng">
                <a:solidFill>
                  <a:srgbClr val="555555"/>
                </a:solidFill>
                <a:uFill>
                  <a:solidFill>
                    <a:srgbClr val="555555"/>
                  </a:solidFill>
                </a:uFill>
                <a:hlinkClick r:id="rId8" invalidUrl="" action="" tgtFrame="" tooltip="" history="1" highlightClick="0" endSnd="0"/>
              </a:rPr>
              <a:t>www.youtube.com/watch?v=mVXTcAEKgF8</a:t>
            </a:r>
          </a:p>
          <a:p>
            <a:pPr marL="387803" indent="-387803" algn="l" defTabSz="642937">
              <a:spcBef>
                <a:spcPts val="600"/>
              </a:spcBef>
              <a:buSzPct val="100000"/>
              <a:buFont typeface="Arial"/>
              <a:buChar char="•"/>
              <a:defRPr b="0" sz="5000">
                <a:latin typeface="Avenir LT Std 65 Medium"/>
                <a:ea typeface="Avenir LT Std 65 Medium"/>
                <a:cs typeface="Avenir LT Std 65 Medium"/>
                <a:sym typeface="Avenir LT Std 65 Medium"/>
              </a:defRPr>
            </a:pPr>
            <a:r>
              <a:t>Unity: </a:t>
            </a:r>
            <a:r>
              <a:rPr u="sng">
                <a:solidFill>
                  <a:srgbClr val="555555"/>
                </a:solidFill>
                <a:uFill>
                  <a:solidFill>
                    <a:srgbClr val="555555"/>
                  </a:solidFill>
                </a:uFill>
                <a:hlinkClick r:id="rId9" invalidUrl="" action="" tgtFrame="" tooltip="" history="1" highlightClick="0" endSnd="0"/>
              </a:rPr>
              <a:t>https://</a:t>
            </a:r>
            <a:r>
              <a:rPr u="sng">
                <a:solidFill>
                  <a:srgbClr val="555555"/>
                </a:solidFill>
                <a:uFill>
                  <a:solidFill>
                    <a:srgbClr val="555555"/>
                  </a:solidFill>
                </a:uFill>
                <a:hlinkClick r:id="rId9" invalidUrl="" action="" tgtFrame="" tooltip="" history="1" highlightClick="0" endSnd="0"/>
              </a:rPr>
              <a:t>www.youtube.com/watch?v=tJr_TD1BtF0</a:t>
            </a:r>
            <a:r>
              <a:t> </a:t>
            </a:r>
          </a:p>
          <a:p>
            <a:pPr marL="387803" indent="-387803" algn="l" defTabSz="642937">
              <a:spcBef>
                <a:spcPts val="600"/>
              </a:spcBef>
              <a:buSzPct val="100000"/>
              <a:buFont typeface="Arial"/>
              <a:buChar char="•"/>
              <a:defRPr b="0" sz="5000">
                <a:latin typeface="Avenir LT Std 65 Medium"/>
                <a:ea typeface="Avenir LT Std 65 Medium"/>
                <a:cs typeface="Avenir LT Std 65 Medium"/>
                <a:sym typeface="Avenir LT Std 65 Medium"/>
              </a:defRPr>
            </a:pPr>
            <a:r>
              <a:t>Music: </a:t>
            </a:r>
            <a:r>
              <a:rPr u="sng">
                <a:solidFill>
                  <a:srgbClr val="555555"/>
                </a:solidFill>
                <a:uFill>
                  <a:solidFill>
                    <a:srgbClr val="555555"/>
                  </a:solidFill>
                </a:uFill>
                <a:hlinkClick r:id="rId10" invalidUrl="" action="" tgtFrame="" tooltip="" history="1" highlightClick="0" endSnd="0"/>
              </a:rPr>
              <a:t>https://</a:t>
            </a:r>
            <a:r>
              <a:rPr u="sng">
                <a:solidFill>
                  <a:srgbClr val="555555"/>
                </a:solidFill>
                <a:uFill>
                  <a:solidFill>
                    <a:srgbClr val="555555"/>
                  </a:solidFill>
                </a:uFill>
                <a:hlinkClick r:id="rId10" invalidUrl="" action="" tgtFrame="" tooltip="" history="1" highlightClick="0" endSnd="0"/>
              </a:rPr>
              <a:t>www.youtube.com/watch?v=yY1FSsUV-8c</a:t>
            </a:r>
            <a:r>
              <a:t> </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1" name="What about the Java 9 REPL?"/>
          <p:cNvSpPr txBox="1"/>
          <p:nvPr>
            <p:ph type="title"/>
          </p:nvPr>
        </p:nvSpPr>
        <p:spPr>
          <a:xfrm>
            <a:off x="2994641" y="-615505"/>
            <a:ext cx="18394718" cy="2856400"/>
          </a:xfrm>
          <a:prstGeom prst="rect">
            <a:avLst/>
          </a:prstGeom>
        </p:spPr>
        <p:txBody>
          <a:bodyPr/>
          <a:lstStyle>
            <a:lvl1pPr>
              <a:defRPr sz="10000"/>
            </a:lvl1pPr>
          </a:lstStyle>
          <a:p>
            <a:pPr/>
            <a:r>
              <a:t>What about the Java 9 REPL?</a:t>
            </a:r>
          </a:p>
        </p:txBody>
      </p:sp>
      <p:pic>
        <p:nvPicPr>
          <p:cNvPr id="322" name="java9repl.gif" descr="java9repl.gif"/>
          <p:cNvPicPr>
            <a:picLocks noChangeAspect="0"/>
          </p:cNvPicPr>
          <p:nvPr/>
        </p:nvPicPr>
        <p:blipFill>
          <a:blip r:embed="rId2">
            <a:extLst/>
          </a:blip>
          <a:stretch>
            <a:fillRect/>
          </a:stretch>
        </p:blipFill>
        <p:spPr>
          <a:xfrm>
            <a:off x="4101391" y="3136899"/>
            <a:ext cx="16181218" cy="8939274"/>
          </a:xfrm>
          <a:prstGeom prst="rect">
            <a:avLst/>
          </a:prstGeom>
          <a:ln w="12700">
            <a:miter lim="400000"/>
          </a:ln>
        </p:spPr>
      </p:pic>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4" name="References"/>
          <p:cNvSpPr txBox="1"/>
          <p:nvPr>
            <p:ph type="title"/>
          </p:nvPr>
        </p:nvSpPr>
        <p:spPr>
          <a:xfrm>
            <a:off x="2735362" y="590549"/>
            <a:ext cx="18913276" cy="1868369"/>
          </a:xfrm>
          <a:prstGeom prst="rect">
            <a:avLst/>
          </a:prstGeom>
        </p:spPr>
        <p:txBody>
          <a:bodyPr/>
          <a:lstStyle>
            <a:lvl1pPr>
              <a:defRPr sz="9000"/>
            </a:lvl1pPr>
          </a:lstStyle>
          <a:p>
            <a:pPr/>
            <a:r>
              <a:t>References</a:t>
            </a:r>
          </a:p>
        </p:txBody>
      </p:sp>
      <p:sp>
        <p:nvSpPr>
          <p:cNvPr id="325" name="– Bret Victor – Inventing by principle…"/>
          <p:cNvSpPr txBox="1"/>
          <p:nvPr/>
        </p:nvSpPr>
        <p:spPr>
          <a:xfrm>
            <a:off x="4737578" y="5020408"/>
            <a:ext cx="15108169" cy="17068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p>
            <a:pPr algn="l" defTabSz="914400">
              <a:defRPr b="0" sz="5000">
                <a:latin typeface="Avenir Heavy"/>
                <a:ea typeface="Avenir Heavy"/>
                <a:cs typeface="Avenir Heavy"/>
                <a:sym typeface="Avenir Heavy"/>
              </a:defRPr>
            </a:pPr>
            <a:r>
              <a:t>– Bret Victor – Inventing by principle</a:t>
            </a:r>
          </a:p>
          <a:p>
            <a:pPr algn="l" defTabSz="914400">
              <a:defRPr b="0" sz="3800">
                <a:latin typeface="Avenir Roman"/>
                <a:ea typeface="Avenir Roman"/>
                <a:cs typeface="Avenir Roman"/>
                <a:sym typeface="Avenir Roman"/>
              </a:defRPr>
            </a:pPr>
            <a:r>
              <a:rPr u="sng">
                <a:solidFill>
                  <a:srgbClr val="555555"/>
                </a:solidFill>
                <a:uFill>
                  <a:solidFill>
                    <a:srgbClr val="555555"/>
                  </a:solidFill>
                </a:uFill>
                <a:hlinkClick r:id="rId2" invalidUrl="" action="" tgtFrame="" tooltip="" history="1" highlightClick="0" endSnd="0"/>
              </a:rPr>
              <a:t>https://</a:t>
            </a:r>
            <a:r>
              <a:rPr u="sng">
                <a:solidFill>
                  <a:srgbClr val="555555"/>
                </a:solidFill>
                <a:uFill>
                  <a:solidFill>
                    <a:srgbClr val="555555"/>
                  </a:solidFill>
                </a:uFill>
                <a:hlinkClick r:id="rId2" invalidUrl="" action="" tgtFrame="" tooltip="" history="1" highlightClick="0" endSnd="0"/>
              </a:rPr>
              <a:t>vimeo.com/36579366</a:t>
            </a:r>
            <a:r>
              <a:t> </a:t>
            </a:r>
          </a:p>
        </p:txBody>
      </p:sp>
      <p:sp>
        <p:nvSpPr>
          <p:cNvPr id="326" name="– Ron Garret – The Remote Agent Experiment: Debugging Code from 60 Million Miles Away…"/>
          <p:cNvSpPr txBox="1"/>
          <p:nvPr/>
        </p:nvSpPr>
        <p:spPr>
          <a:xfrm>
            <a:off x="4637915" y="7315200"/>
            <a:ext cx="15108169" cy="3230880"/>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p>
            <a:pPr algn="l" defTabSz="914400">
              <a:defRPr b="0" sz="5000">
                <a:latin typeface="Avenir Heavy"/>
                <a:ea typeface="Avenir Heavy"/>
                <a:cs typeface="Avenir Heavy"/>
                <a:sym typeface="Avenir Heavy"/>
              </a:defRPr>
            </a:pPr>
            <a:r>
              <a:t>– Ron Garret – The Remote Agent Experiment: Debugging Code from 60 Million Miles Away</a:t>
            </a:r>
          </a:p>
          <a:p>
            <a:pPr algn="l" defTabSz="914400">
              <a:defRPr b="0" sz="3800">
                <a:latin typeface="Avenir Roman"/>
                <a:ea typeface="Avenir Roman"/>
                <a:cs typeface="Avenir Roman"/>
                <a:sym typeface="Avenir Roman"/>
              </a:defRPr>
            </a:pPr>
            <a:r>
              <a:rPr u="sng">
                <a:solidFill>
                  <a:srgbClr val="555555"/>
                </a:solidFill>
                <a:uFill>
                  <a:solidFill>
                    <a:srgbClr val="555555"/>
                  </a:solidFill>
                </a:uFill>
                <a:hlinkClick r:id="rId3" invalidUrl="" action="" tgtFrame="" tooltip="" history="1" highlightClick="0" endSnd="0"/>
              </a:rPr>
              <a:t>https://www.youtube.com/watch?v=_gZK0tW8EhQ</a:t>
            </a:r>
            <a:r>
              <a:t> </a:t>
            </a:r>
          </a:p>
        </p:txBody>
      </p:sp>
      <p:sp>
        <p:nvSpPr>
          <p:cNvPr id="327" name="– Jakob Nielsen – Usability Engineering…"/>
          <p:cNvSpPr txBox="1"/>
          <p:nvPr/>
        </p:nvSpPr>
        <p:spPr>
          <a:xfrm>
            <a:off x="4637915" y="10467289"/>
            <a:ext cx="15108169" cy="17068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p>
            <a:pPr algn="l" defTabSz="914400">
              <a:defRPr b="0" sz="5000">
                <a:latin typeface="Avenir Heavy"/>
                <a:ea typeface="Avenir Heavy"/>
                <a:cs typeface="Avenir Heavy"/>
                <a:sym typeface="Avenir Heavy"/>
              </a:defRPr>
            </a:pPr>
            <a:r>
              <a:t>– Jakob Nielsen – Usability Engineering</a:t>
            </a:r>
          </a:p>
          <a:p>
            <a:pPr algn="l" defTabSz="914400">
              <a:defRPr b="0" sz="3800">
                <a:latin typeface="Avenir Heavy"/>
                <a:ea typeface="Avenir Heavy"/>
                <a:cs typeface="Avenir Heavy"/>
                <a:sym typeface="Avenir Heavy"/>
              </a:defRPr>
            </a:pPr>
            <a:r>
              <a:rPr u="sng">
                <a:solidFill>
                  <a:srgbClr val="555555"/>
                </a:solidFill>
                <a:uFill>
                  <a:solidFill>
                    <a:srgbClr val="555555"/>
                  </a:solidFill>
                </a:uFill>
                <a:hlinkClick r:id="rId4" invalidUrl="" action="" tgtFrame="" tooltip="" history="1" highlightClick="0" endSnd="0"/>
              </a:rPr>
              <a:t>https://www.nngroup.com/books/usability-engineering/</a:t>
            </a:r>
          </a:p>
        </p:txBody>
      </p:sp>
      <p:sp>
        <p:nvSpPr>
          <p:cNvPr id="328" name="– The code…"/>
          <p:cNvSpPr txBox="1"/>
          <p:nvPr/>
        </p:nvSpPr>
        <p:spPr>
          <a:xfrm>
            <a:off x="4637915" y="2725616"/>
            <a:ext cx="15108169" cy="17068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p>
            <a:pPr algn="l" defTabSz="914400">
              <a:defRPr b="0" sz="5000">
                <a:latin typeface="Avenir Heavy"/>
                <a:ea typeface="Avenir Heavy"/>
                <a:cs typeface="Avenir Heavy"/>
                <a:sym typeface="Avenir Heavy"/>
              </a:defRPr>
            </a:pPr>
            <a:r>
              <a:t>– The code</a:t>
            </a:r>
          </a:p>
          <a:p>
            <a:pPr algn="l" defTabSz="914400">
              <a:defRPr b="0" sz="3800">
                <a:latin typeface="Avenir Roman"/>
                <a:ea typeface="Avenir Roman"/>
                <a:cs typeface="Avenir Roman"/>
                <a:sym typeface="Avenir Roman"/>
              </a:defRPr>
            </a:pPr>
            <a:r>
              <a:rPr u="sng">
                <a:solidFill>
                  <a:srgbClr val="555555"/>
                </a:solidFill>
                <a:uFill>
                  <a:solidFill>
                    <a:srgbClr val="555555"/>
                  </a:solidFill>
                </a:uFill>
                <a:hlinkClick r:id="rId5" invalidUrl="" action="" tgtFrame="" tooltip="" history="1" highlightClick="0" endSnd="0"/>
              </a:rPr>
              <a:t>https://github.com/dlebrero/repl-driven-development-talk</a:t>
            </a:r>
            <a:r>
              <a:t> </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0" name="@DanLebrero…"/>
          <p:cNvSpPr/>
          <p:nvPr/>
        </p:nvSpPr>
        <p:spPr>
          <a:xfrm>
            <a:off x="10183206" y="4942929"/>
            <a:ext cx="9294496" cy="4040188"/>
          </a:xfrm>
          <a:prstGeom prst="rect">
            <a:avLst/>
          </a:prstGeom>
          <a:solidFill>
            <a:srgbClr val="FFFFFF">
              <a:alpha val="91000"/>
            </a:srgbClr>
          </a:solidFill>
          <a:ln w="25400">
            <a:solidFill>
              <a:srgbClr val="0095D6">
                <a:alpha val="91000"/>
              </a:srgbClr>
            </a:solidFill>
          </a:ln>
          <a:effectLst>
            <a:outerShdw sx="100000" sy="100000" kx="0" ky="0" algn="b" rotWithShape="0" blurRad="50800" dist="25400" dir="5400000">
              <a:srgbClr val="000000">
                <a:alpha val="35000"/>
              </a:srgbClr>
            </a:outerShdw>
          </a:effectLst>
          <a:extLst>
            <a:ext uri="{C572A759-6A51-4108-AA02-DFA0A04FC94B}">
              <ma14:wrappingTextBoxFlag xmlns:ma14="http://schemas.microsoft.com/office/mac/drawingml/2011/main" val="1"/>
            </a:ext>
          </a:extLst>
        </p:spPr>
        <p:txBody>
          <a:bodyPr wrap="none" lIns="64293" tIns="64293" rIns="64293" bIns="64293">
            <a:spAutoFit/>
          </a:bodyPr>
          <a:lstStyle/>
          <a:p>
            <a:pPr algn="l" defTabSz="642937">
              <a:defRPr b="0" sz="7500">
                <a:latin typeface="Avenir Roman"/>
                <a:ea typeface="Avenir Roman"/>
                <a:cs typeface="Avenir Roman"/>
                <a:sym typeface="Avenir Roman"/>
              </a:defRPr>
            </a:pPr>
            <a:r>
              <a:t>@DanLebrero</a:t>
            </a:r>
          </a:p>
          <a:p>
            <a:pPr algn="l" defTabSz="642937">
              <a:defRPr b="0" sz="7500">
                <a:latin typeface="Avenir Roman"/>
                <a:ea typeface="Avenir Roman"/>
                <a:cs typeface="Avenir Roman"/>
                <a:sym typeface="Avenir Roman"/>
              </a:defRPr>
            </a:pPr>
            <a:r>
              <a:t>dlebrero@gmail.com</a:t>
            </a:r>
          </a:p>
          <a:p>
            <a:pPr algn="l" defTabSz="642937">
              <a:defRPr b="0" sz="7500">
                <a:latin typeface="Avenir Roman"/>
                <a:ea typeface="Avenir Roman"/>
                <a:cs typeface="Avenir Roman"/>
                <a:sym typeface="Avenir Roman"/>
              </a:defRPr>
            </a:pPr>
            <a:r>
              <a:rPr u="sng">
                <a:solidFill>
                  <a:srgbClr val="555555"/>
                </a:solidFill>
                <a:uFill>
                  <a:solidFill>
                    <a:srgbClr val="555555"/>
                  </a:solidFill>
                </a:uFill>
                <a:hlinkClick r:id="rId2" invalidUrl="" action="" tgtFrame="" tooltip="" history="1" highlightClick="0" endSnd="0"/>
              </a:rPr>
              <a:t>danlebrero.com</a:t>
            </a:r>
          </a:p>
        </p:txBody>
      </p:sp>
      <p:sp>
        <p:nvSpPr>
          <p:cNvPr id="331" name="@Akvo…"/>
          <p:cNvSpPr/>
          <p:nvPr/>
        </p:nvSpPr>
        <p:spPr>
          <a:xfrm>
            <a:off x="10183206" y="9712434"/>
            <a:ext cx="9374351" cy="2744788"/>
          </a:xfrm>
          <a:prstGeom prst="rect">
            <a:avLst/>
          </a:prstGeom>
          <a:solidFill>
            <a:srgbClr val="FFFFFF">
              <a:alpha val="90000"/>
            </a:srgbClr>
          </a:solidFill>
          <a:ln w="25400">
            <a:solidFill>
              <a:srgbClr val="0095D6">
                <a:alpha val="90000"/>
              </a:srgbClr>
            </a:solidFill>
          </a:ln>
          <a:effectLst>
            <a:outerShdw sx="100000" sy="100000" kx="0" ky="0" algn="b" rotWithShape="0" blurRad="50800" dist="25400" dir="5400000">
              <a:srgbClr val="000000">
                <a:alpha val="35000"/>
              </a:srgbClr>
            </a:outerShdw>
          </a:effectLst>
          <a:extLst>
            <a:ext uri="{C572A759-6A51-4108-AA02-DFA0A04FC94B}">
              <ma14:wrappingTextBoxFlag xmlns:ma14="http://schemas.microsoft.com/office/mac/drawingml/2011/main" val="1"/>
            </a:ext>
          </a:extLst>
        </p:spPr>
        <p:txBody>
          <a:bodyPr lIns="64293" tIns="64293" rIns="64293" bIns="64293">
            <a:spAutoFit/>
          </a:bodyPr>
          <a:lstStyle/>
          <a:p>
            <a:pPr algn="l" defTabSz="642937">
              <a:defRPr b="0" sz="7500">
                <a:latin typeface="Avenir Roman"/>
                <a:ea typeface="Avenir Roman"/>
                <a:cs typeface="Avenir Roman"/>
                <a:sym typeface="Avenir Roman"/>
              </a:defRPr>
            </a:pPr>
            <a:r>
              <a:t>@Akvo</a:t>
            </a:r>
          </a:p>
          <a:p>
            <a:pPr algn="l" defTabSz="642937">
              <a:defRPr b="0" sz="7500">
                <a:latin typeface="Avenir Roman"/>
                <a:ea typeface="Avenir Roman"/>
                <a:cs typeface="Avenir Roman"/>
                <a:sym typeface="Avenir Roman"/>
              </a:defRPr>
            </a:pPr>
            <a:r>
              <a:rPr u="sng">
                <a:solidFill>
                  <a:srgbClr val="555555"/>
                </a:solidFill>
                <a:uFill>
                  <a:solidFill>
                    <a:srgbClr val="555555"/>
                  </a:solidFill>
                </a:uFill>
                <a:hlinkClick r:id="rId3" invalidUrl="" action="" tgtFrame="" tooltip="" history="1" highlightClick="0" endSnd="0"/>
              </a:rPr>
              <a:t>https://akvo.org/</a:t>
            </a:r>
          </a:p>
        </p:txBody>
      </p:sp>
      <p:pic>
        <p:nvPicPr>
          <p:cNvPr id="332" name="me.jpg" descr="me.jpg"/>
          <p:cNvPicPr>
            <a:picLocks noChangeAspect="1"/>
          </p:cNvPicPr>
          <p:nvPr/>
        </p:nvPicPr>
        <p:blipFill>
          <a:blip r:embed="rId4">
            <a:extLst/>
          </a:blip>
          <a:stretch>
            <a:fillRect/>
          </a:stretch>
        </p:blipFill>
        <p:spPr>
          <a:xfrm>
            <a:off x="5558464" y="4981982"/>
            <a:ext cx="3154856" cy="3988435"/>
          </a:xfrm>
          <a:prstGeom prst="rect">
            <a:avLst/>
          </a:prstGeom>
          <a:ln w="50800">
            <a:solidFill>
              <a:srgbClr val="0077AB"/>
            </a:solidFill>
            <a:miter lim="400000"/>
          </a:ln>
        </p:spPr>
      </p:pic>
      <p:sp>
        <p:nvSpPr>
          <p:cNvPr id="333" name="???"/>
          <p:cNvSpPr txBox="1"/>
          <p:nvPr/>
        </p:nvSpPr>
        <p:spPr>
          <a:xfrm>
            <a:off x="8365296" y="740961"/>
            <a:ext cx="7653408" cy="4366098"/>
          </a:xfrm>
          <a:prstGeom prst="rect">
            <a:avLst/>
          </a:prstGeom>
          <a:ln w="12700">
            <a:miter lim="400000"/>
          </a:ln>
          <a:extLst>
            <a:ext uri="{C572A759-6A51-4108-AA02-DFA0A04FC94B}">
              <ma14:wrappingTextBoxFlag xmlns:ma14="http://schemas.microsoft.com/office/mac/drawingml/2011/main" val="1"/>
            </a:ext>
          </a:extLst>
        </p:spPr>
        <p:txBody>
          <a:bodyPr lIns="64293" tIns="64293" rIns="64293" bIns="64293" anchor="b">
            <a:normAutofit fontScale="100000" lnSpcReduction="0"/>
          </a:bodyPr>
          <a:lstStyle>
            <a:lvl1pPr algn="l" defTabSz="630078">
              <a:defRPr sz="27538">
                <a:solidFill>
                  <a:srgbClr val="D42430"/>
                </a:solidFill>
                <a:latin typeface="Cantarell"/>
                <a:ea typeface="Cantarell"/>
                <a:cs typeface="Cantarell"/>
                <a:sym typeface="Cantarell"/>
              </a:defRPr>
            </a:lvl1pPr>
          </a:lstStyle>
          <a:p>
            <a:pPr/>
            <a:r>
              <a:t>???</a:t>
            </a:r>
          </a:p>
        </p:txBody>
      </p:sp>
      <p:pic>
        <p:nvPicPr>
          <p:cNvPr id="334" name="Image" descr="Image"/>
          <p:cNvPicPr>
            <a:picLocks noChangeAspect="1"/>
          </p:cNvPicPr>
          <p:nvPr/>
        </p:nvPicPr>
        <p:blipFill>
          <a:blip r:embed="rId5">
            <a:extLst/>
          </a:blip>
          <a:srcRect l="0" t="0" r="0" b="0"/>
          <a:stretch>
            <a:fillRect/>
          </a:stretch>
        </p:blipFill>
        <p:spPr>
          <a:xfrm>
            <a:off x="1746358" y="10142910"/>
            <a:ext cx="8040763" cy="1883836"/>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3" name="css3-properties1.jpg" descr="css3-properties1.jpg"/>
          <p:cNvPicPr>
            <a:picLocks noChangeAspect="1"/>
          </p:cNvPicPr>
          <p:nvPr/>
        </p:nvPicPr>
        <p:blipFill>
          <a:blip r:embed="rId3">
            <a:extLst/>
          </a:blip>
          <a:stretch>
            <a:fillRect/>
          </a:stretch>
        </p:blipFill>
        <p:spPr>
          <a:xfrm>
            <a:off x="1454918" y="2449175"/>
            <a:ext cx="10737082" cy="9893218"/>
          </a:xfrm>
          <a:prstGeom prst="rect">
            <a:avLst/>
          </a:prstGeom>
          <a:ln w="12700">
            <a:miter lim="400000"/>
          </a:ln>
        </p:spPr>
      </p:pic>
      <p:pic>
        <p:nvPicPr>
          <p:cNvPr id="174" name="HTMLbrowsersupport.png" descr="HTMLbrowsersupport.png"/>
          <p:cNvPicPr>
            <a:picLocks noChangeAspect="1"/>
          </p:cNvPicPr>
          <p:nvPr/>
        </p:nvPicPr>
        <p:blipFill>
          <a:blip r:embed="rId4">
            <a:extLst/>
          </a:blip>
          <a:stretch>
            <a:fillRect/>
          </a:stretch>
        </p:blipFill>
        <p:spPr>
          <a:xfrm>
            <a:off x="7745801" y="2313814"/>
            <a:ext cx="14879198" cy="10028579"/>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4"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8" name="css.gif" descr="css.gif"/>
          <p:cNvPicPr>
            <a:picLocks noChangeAspect="0"/>
          </p:cNvPicPr>
          <p:nvPr/>
        </p:nvPicPr>
        <p:blipFill>
          <a:blip r:embed="rId3">
            <a:extLst/>
          </a:blip>
          <a:stretch>
            <a:fillRect/>
          </a:stretch>
        </p:blipFill>
        <p:spPr>
          <a:xfrm>
            <a:off x="5078574" y="1522930"/>
            <a:ext cx="14224001" cy="10668001"/>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2" name="css.gif" descr="css.gif"/>
          <p:cNvPicPr>
            <a:picLocks noChangeAspect="0"/>
          </p:cNvPicPr>
          <p:nvPr/>
        </p:nvPicPr>
        <p:blipFill>
          <a:blip r:embed="rId3">
            <a:extLst/>
          </a:blip>
          <a:stretch>
            <a:fillRect/>
          </a:stretch>
        </p:blipFill>
        <p:spPr>
          <a:xfrm>
            <a:off x="5080000" y="1523999"/>
            <a:ext cx="14224000" cy="10668001"/>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Immediate Feedback"/>
          <p:cNvSpPr txBox="1"/>
          <p:nvPr/>
        </p:nvSpPr>
        <p:spPr>
          <a:xfrm>
            <a:off x="1266791" y="2778760"/>
            <a:ext cx="21850419" cy="81584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defTabSz="914400">
              <a:defRPr b="0" sz="23000">
                <a:latin typeface="Avenir Heavy"/>
                <a:ea typeface="Avenir Heavy"/>
                <a:cs typeface="Avenir Heavy"/>
                <a:sym typeface="Avenir Heavy"/>
              </a:defRPr>
            </a:lvl1pPr>
          </a:lstStyle>
          <a:p>
            <a:pPr/>
            <a:r>
              <a:t>Immediate Feedback</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0" name="matrix.jpg" descr="matrix.jpg"/>
          <p:cNvPicPr>
            <a:picLocks noChangeAspect="1"/>
          </p:cNvPicPr>
          <p:nvPr/>
        </p:nvPicPr>
        <p:blipFill>
          <a:blip r:embed="rId3">
            <a:extLst/>
          </a:blip>
          <a:stretch>
            <a:fillRect/>
          </a:stretch>
        </p:blipFill>
        <p:spPr>
          <a:xfrm>
            <a:off x="3091957" y="1739226"/>
            <a:ext cx="18200086" cy="10237548"/>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Productivity"/>
          <p:cNvSpPr txBox="1"/>
          <p:nvPr/>
        </p:nvSpPr>
        <p:spPr>
          <a:xfrm>
            <a:off x="3893502" y="4772660"/>
            <a:ext cx="16596996" cy="4170681"/>
          </a:xfrm>
          <a:prstGeom prst="rect">
            <a:avLst/>
          </a:prstGeom>
          <a:ln w="12700">
            <a:miter lim="400000"/>
          </a:ln>
          <a:extLst>
            <a:ext uri="{C572A759-6A51-4108-AA02-DFA0A04FC94B}">
              <ma14:wrappingTextBoxFlag xmlns:ma14="http://schemas.microsoft.com/office/mac/drawingml/2011/main" val="1"/>
            </a:ext>
          </a:extLst>
        </p:spPr>
        <p:txBody>
          <a:bodyPr wrap="none" tIns="91439" bIns="91439">
            <a:spAutoFit/>
          </a:bodyPr>
          <a:lstStyle>
            <a:lvl1pPr algn="l" defTabSz="914400">
              <a:defRPr b="0" sz="23000">
                <a:latin typeface="Avenir Heavy"/>
                <a:ea typeface="Avenir Heavy"/>
                <a:cs typeface="Avenir Heavy"/>
                <a:sym typeface="Avenir Heavy"/>
              </a:defRPr>
            </a:lvl1pPr>
          </a:lstStyle>
          <a:p>
            <a:pPr/>
            <a:r>
              <a:t>Productivity</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