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1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</a:lvl1pPr>
            <a:lvl2pPr marL="0" indent="0" algn="ctr" defTabSz="821531">
              <a:spcBef>
                <a:spcPts val="0"/>
              </a:spcBef>
              <a:buSzTx/>
              <a:buNone/>
            </a:lvl2pPr>
            <a:lvl3pPr marL="0" indent="0" algn="ctr" defTabSz="821531">
              <a:spcBef>
                <a:spcPts val="0"/>
              </a:spcBef>
              <a:buSzTx/>
              <a:buNone/>
            </a:lvl3pPr>
            <a:lvl4pPr marL="0" indent="0" algn="ctr" defTabSz="821531">
              <a:spcBef>
                <a:spcPts val="0"/>
              </a:spcBef>
              <a:buSzTx/>
              <a:buNone/>
            </a:lvl4pPr>
            <a:lvl5pPr marL="0" indent="0" algn="ctr" defTabSz="821531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akvo.org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danlebrero.com" TargetMode="External"/><Relationship Id="rId3" Type="http://schemas.openxmlformats.org/officeDocument/2006/relationships/hyperlink" Target="https://akvo.org/" TargetMode="External"/><Relationship Id="rId4" Type="http://schemas.openxmlformats.org/officeDocument/2006/relationships/image" Target="../media/image13.jpeg"/><Relationship Id="rId5" Type="http://schemas.openxmlformats.org/officeDocument/2006/relationships/image" Target="../media/image2.tif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gif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5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5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gif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Java, with a Clojure mindset"/>
          <p:cNvSpPr txBox="1"/>
          <p:nvPr>
            <p:ph type="title"/>
          </p:nvPr>
        </p:nvSpPr>
        <p:spPr>
          <a:xfrm>
            <a:off x="2238845" y="2142327"/>
            <a:ext cx="19906310" cy="5733658"/>
          </a:xfrm>
          <a:prstGeom prst="rect">
            <a:avLst/>
          </a:prstGeom>
        </p:spPr>
        <p:txBody>
          <a:bodyPr/>
          <a:lstStyle>
            <a:lvl1pPr defTabSz="755808">
              <a:defRPr b="1" sz="18032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Java, with a Clojure mindset</a:t>
            </a:r>
          </a:p>
        </p:txBody>
      </p:sp>
      <p:sp>
        <p:nvSpPr>
          <p:cNvPr id="137" name="@DanLebrero…"/>
          <p:cNvSpPr txBox="1"/>
          <p:nvPr>
            <p:ph type="body" sz="quarter" idx="1"/>
          </p:nvPr>
        </p:nvSpPr>
        <p:spPr>
          <a:xfrm>
            <a:off x="4924016" y="8437278"/>
            <a:ext cx="14535969" cy="2629380"/>
          </a:xfrm>
          <a:prstGeom prst="rect">
            <a:avLst/>
          </a:prstGeom>
        </p:spPr>
        <p:txBody>
          <a:bodyPr/>
          <a:lstStyle/>
          <a:p>
            <a:pPr defTabSz="607933">
              <a:defRPr sz="8288"/>
            </a:pPr>
            <a:r>
              <a:t>@DanLebrero</a:t>
            </a:r>
          </a:p>
          <a:p>
            <a:pPr defTabSz="607933">
              <a:defRPr sz="8288"/>
            </a:pPr>
            <a:r>
              <a:rPr u="sng">
                <a:hlinkClick r:id="rId2" invalidUrl="" action="" tgtFrame="" tooltip="" history="1" highlightClick="0" endSnd="0"/>
              </a:rPr>
              <a:t>www.akvo.org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lojure"/>
          <p:cNvSpPr txBox="1"/>
          <p:nvPr/>
        </p:nvSpPr>
        <p:spPr>
          <a:xfrm>
            <a:off x="14024191" y="1910275"/>
            <a:ext cx="6684341" cy="238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100"/>
            </a:lvl1pPr>
          </a:lstStyle>
          <a:p>
            <a:pPr/>
            <a:r>
              <a:t>Clojure</a:t>
            </a:r>
          </a:p>
        </p:txBody>
      </p:sp>
      <p:sp>
        <p:nvSpPr>
          <p:cNvPr id="180" name="Functional…"/>
          <p:cNvSpPr txBox="1"/>
          <p:nvPr/>
        </p:nvSpPr>
        <p:spPr>
          <a:xfrm>
            <a:off x="14024192" y="4669770"/>
            <a:ext cx="6684341" cy="541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6874" indent="-396874" algn="l">
              <a:buSzPct val="125000"/>
              <a:buChar char="•"/>
              <a:defRPr sz="6900"/>
            </a:pPr>
            <a:r>
              <a:t>Functional</a:t>
            </a:r>
          </a:p>
          <a:p>
            <a:pPr marL="396874" indent="-396874" algn="l">
              <a:buSzPct val="125000"/>
              <a:buChar char="•"/>
              <a:defRPr sz="6900"/>
            </a:pPr>
            <a:r>
              <a:t>Hosted</a:t>
            </a:r>
          </a:p>
          <a:p>
            <a:pPr marL="396874" indent="-396874" algn="l">
              <a:buSzPct val="125000"/>
              <a:buChar char="•"/>
              <a:defRPr sz="6900"/>
            </a:pPr>
            <a:r>
              <a:t>Dynamic</a:t>
            </a:r>
          </a:p>
          <a:p>
            <a:pPr marL="396874" indent="-396874" algn="l">
              <a:buSzPct val="125000"/>
              <a:buChar char="•"/>
              <a:defRPr sz="6900"/>
            </a:pPr>
            <a:r>
              <a:t>Strongly typed</a:t>
            </a:r>
          </a:p>
          <a:p>
            <a:pPr marL="396874" indent="-396874" algn="l">
              <a:buSzPct val="125000"/>
              <a:buChar char="•"/>
              <a:defRPr sz="6900"/>
            </a:pPr>
            <a:r>
              <a:t>Lisp</a:t>
            </a:r>
          </a:p>
        </p:txBody>
      </p:sp>
      <p:pic>
        <p:nvPicPr>
          <p:cNvPr id="181" name="iur.png" descr="iu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964" y="1910275"/>
            <a:ext cx="9014639" cy="9014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“A language that doesn’t affect the way you think about programming, is not worth knowing.”…"/>
          <p:cNvSpPr txBox="1"/>
          <p:nvPr/>
        </p:nvSpPr>
        <p:spPr>
          <a:xfrm>
            <a:off x="2642105" y="5257800"/>
            <a:ext cx="1909979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7000">
                <a:solidFill>
                  <a:srgbClr val="2123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“A language that doesn’t affect the way you think about programming, is not worth knowing.”</a:t>
            </a:r>
          </a:p>
          <a:p>
            <a:pPr algn="r" defTabSz="457200">
              <a:defRPr sz="7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181818"/>
                </a:solidFill>
              </a:rPr>
              <a:t>― </a:t>
            </a:r>
            <a:r>
              <a:t>Alan Perlis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50557455-a231-4b6d-82d4-49f43e9b28ee.png" descr="50557455-a231-4b6d-82d4-49f43e9b28e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681" y="939058"/>
            <a:ext cx="21984638" cy="11837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1agdmc.jpg" descr="1agdm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5397" y="2435123"/>
            <a:ext cx="14153206" cy="8845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@DanLebrero…"/>
          <p:cNvSpPr/>
          <p:nvPr/>
        </p:nvSpPr>
        <p:spPr>
          <a:xfrm>
            <a:off x="10183206" y="4942929"/>
            <a:ext cx="9294496" cy="4040188"/>
          </a:xfrm>
          <a:prstGeom prst="rect">
            <a:avLst/>
          </a:prstGeom>
          <a:solidFill>
            <a:srgbClr val="FFFFFF">
              <a:alpha val="91000"/>
            </a:srgbClr>
          </a:solidFill>
          <a:ln w="25400">
            <a:solidFill>
              <a:srgbClr val="0095D6">
                <a:alpha val="91000"/>
              </a:srgbClr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4293" tIns="64293" rIns="64293" bIns="64293">
            <a:spAutoFit/>
          </a:bodyPr>
          <a:lstStyle/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@DanLebrero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dlebrero@gmail.com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u="sng">
                <a:solidFill>
                  <a:srgbClr val="555555"/>
                </a:solidFill>
                <a:uFill>
                  <a:solidFill>
                    <a:srgbClr val="555555"/>
                  </a:solidFill>
                </a:uFill>
                <a:hlinkClick r:id="rId2" invalidUrl="" action="" tgtFrame="" tooltip="" history="1" highlightClick="0" endSnd="0"/>
              </a:rPr>
              <a:t>danlebrero.com</a:t>
            </a:r>
          </a:p>
        </p:txBody>
      </p:sp>
      <p:sp>
        <p:nvSpPr>
          <p:cNvPr id="672" name="@Akvo…"/>
          <p:cNvSpPr/>
          <p:nvPr/>
        </p:nvSpPr>
        <p:spPr>
          <a:xfrm>
            <a:off x="10183206" y="9712434"/>
            <a:ext cx="9374351" cy="2744788"/>
          </a:xfrm>
          <a:prstGeom prst="rect">
            <a:avLst/>
          </a:prstGeom>
          <a:solidFill>
            <a:srgbClr val="FFFFFF">
              <a:alpha val="90000"/>
            </a:srgbClr>
          </a:solidFill>
          <a:ln w="25400">
            <a:solidFill>
              <a:srgbClr val="0095D6">
                <a:alpha val="90000"/>
              </a:srgbClr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@Akvo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u="sng">
                <a:solidFill>
                  <a:srgbClr val="555555"/>
                </a:solidFill>
                <a:uFill>
                  <a:solidFill>
                    <a:srgbClr val="555555"/>
                  </a:solidFill>
                </a:uFill>
                <a:hlinkClick r:id="rId3" invalidUrl="" action="" tgtFrame="" tooltip="" history="1" highlightClick="0" endSnd="0"/>
              </a:rPr>
              <a:t>https://akvo.org/</a:t>
            </a:r>
          </a:p>
        </p:txBody>
      </p:sp>
      <p:pic>
        <p:nvPicPr>
          <p:cNvPr id="673" name="me.jpg" descr="m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8464" y="4981982"/>
            <a:ext cx="3154856" cy="3988435"/>
          </a:xfrm>
          <a:prstGeom prst="rect">
            <a:avLst/>
          </a:prstGeom>
          <a:ln w="50800">
            <a:solidFill>
              <a:srgbClr val="0077AB"/>
            </a:solidFill>
            <a:miter lim="400000"/>
          </a:ln>
        </p:spPr>
      </p:pic>
      <p:sp>
        <p:nvSpPr>
          <p:cNvPr id="674" name="???"/>
          <p:cNvSpPr txBox="1"/>
          <p:nvPr/>
        </p:nvSpPr>
        <p:spPr>
          <a:xfrm>
            <a:off x="8365296" y="740961"/>
            <a:ext cx="7653408" cy="4366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3" tIns="64293" rIns="64293" bIns="64293" anchor="b">
            <a:normAutofit fontScale="100000" lnSpcReduction="0"/>
          </a:bodyPr>
          <a:lstStyle>
            <a:lvl1pPr algn="l" defTabSz="630078">
              <a:defRPr sz="27538">
                <a:solidFill>
                  <a:srgbClr val="D42430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/>
            <a:r>
              <a:t>???</a:t>
            </a:r>
          </a:p>
        </p:txBody>
      </p:sp>
      <p:pic>
        <p:nvPicPr>
          <p:cNvPr id="67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746358" y="10142910"/>
            <a:ext cx="8040763" cy="1883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ircle"/>
          <p:cNvSpPr/>
          <p:nvPr/>
        </p:nvSpPr>
        <p:spPr>
          <a:xfrm>
            <a:off x="12001500" y="6667500"/>
            <a:ext cx="381000" cy="3810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iu.gif" descr="iu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1965" y="147900"/>
            <a:ext cx="10065152" cy="13420200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Come to Clojure"/>
          <p:cNvSpPr txBox="1"/>
          <p:nvPr/>
        </p:nvSpPr>
        <p:spPr>
          <a:xfrm>
            <a:off x="7224211" y="5976561"/>
            <a:ext cx="10978770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Come to Clojure</a:t>
            </a:r>
          </a:p>
        </p:txBody>
      </p:sp>
      <p:sp>
        <p:nvSpPr>
          <p:cNvPr id="681" name="Cooomeeeee…"/>
          <p:cNvSpPr txBox="1"/>
          <p:nvPr/>
        </p:nvSpPr>
        <p:spPr>
          <a:xfrm>
            <a:off x="7763415" y="5976561"/>
            <a:ext cx="10382251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Cooomeeeee…</a:t>
            </a:r>
          </a:p>
        </p:txBody>
      </p:sp>
      <p:sp>
        <p:nvSpPr>
          <p:cNvPr id="682" name="Clojure is your friend"/>
          <p:cNvSpPr txBox="1"/>
          <p:nvPr/>
        </p:nvSpPr>
        <p:spPr>
          <a:xfrm>
            <a:off x="5723833" y="5976561"/>
            <a:ext cx="13979526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Clojure is your friend</a:t>
            </a:r>
          </a:p>
        </p:txBody>
      </p:sp>
      <p:sp>
        <p:nvSpPr>
          <p:cNvPr id="683" name="Clojure is happiness"/>
          <p:cNvSpPr txBox="1"/>
          <p:nvPr/>
        </p:nvSpPr>
        <p:spPr>
          <a:xfrm>
            <a:off x="5795250" y="5976561"/>
            <a:ext cx="13616306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Clojure is happiness</a:t>
            </a:r>
          </a:p>
        </p:txBody>
      </p:sp>
      <p:sp>
        <p:nvSpPr>
          <p:cNvPr id="684" name="Clojure is beauty"/>
          <p:cNvSpPr txBox="1"/>
          <p:nvPr/>
        </p:nvSpPr>
        <p:spPr>
          <a:xfrm>
            <a:off x="7068445" y="5976561"/>
            <a:ext cx="11290301" cy="17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lvl1pPr>
          </a:lstStyle>
          <a:p>
            <a:pPr/>
            <a:r>
              <a:t>Clojure is beauty</a:t>
            </a:r>
          </a:p>
        </p:txBody>
      </p:sp>
      <p:pic>
        <p:nvPicPr>
          <p:cNvPr id="685" name="hypnotoad.mov" descr="hypnotoad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840822" y="447094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14:warp dir="in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0003" fill="hold"/>
                                        <p:tgtEl>
                                          <p:spTgt spid="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160003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3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8" grpId="3" accel="50000" fill="hold">
                                  <p:stCondLst>
                                    <p:cond delay="400"/>
                                  </p:stCondLst>
                                  <p:childTnLst>
                                    <p:animRot by="108000000">
                                      <p:cBhvr>
                                        <p:cTn id="14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23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8" grpId="7" accel="50000" fill="hold">
                                  <p:stCondLst>
                                    <p:cond delay="700"/>
                                  </p:stCondLst>
                                  <p:childTnLst>
                                    <p:animRot by="108000000">
                                      <p:cBhvr>
                                        <p:cTn id="26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8" grpId="1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35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Subtype="0" presetID="8" grpId="11" accel="50000" fill="hold">
                                  <p:stCondLst>
                                    <p:cond delay="700"/>
                                  </p:stCondLst>
                                  <p:childTnLst>
                                    <p:animRot by="108000000">
                                      <p:cBhvr>
                                        <p:cTn id="38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8" grpId="14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47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afterEffect" presetSubtype="0" presetID="8" grpId="15" accel="50000" fill="hold">
                                  <p:stCondLst>
                                    <p:cond delay="700"/>
                                  </p:stCondLst>
                                  <p:childTnLst>
                                    <p:animRot by="108000000">
                                      <p:cBhvr>
                                        <p:cTn id="50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Class="exit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mph" nodeType="afterEffect" presetSubtype="0" presetID="8" grpId="18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59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mediacall" nodeType="after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000" fill="hold"/>
                                        <p:tgtEl>
                                          <p:spTgt spid="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63" fill="hold" display="0">
                  <p:stCondLst>
                    <p:cond delay="indefinite"/>
                  </p:stCondLst>
                </p:cTn>
                <p:tgtEl>
                  <p:spTgt spid="685"/>
                </p:tgtEl>
              </p:cMediaNode>
            </p:audio>
          </p:childTnLst>
        </p:cTn>
      </p:par>
    </p:tnLst>
    <p:bldLst>
      <p:bldP build="whole" bldLvl="1" animBg="1" rev="0" advAuto="0" spid="680" grpId="15"/>
      <p:bldP build="whole" bldLvl="1" animBg="1" rev="0" advAuto="0" spid="680" grpId="16"/>
      <p:bldP build="whole" bldLvl="1" animBg="1" rev="0" advAuto="0" spid="681" grpId="17"/>
      <p:bldP build="whole" bldLvl="1" animBg="1" rev="0" advAuto="0" spid="683" grpId="5"/>
      <p:bldP build="whole" bldLvl="1" animBg="1" rev="0" advAuto="0" spid="683" grpId="6"/>
      <p:bldP build="whole" bldLvl="1" animBg="1" rev="0" advAuto="0" spid="683" grpId="7"/>
      <p:bldP build="whole" bldLvl="1" animBg="1" rev="0" advAuto="0" spid="683" grpId="8"/>
      <p:bldP build="whole" bldLvl="1" animBg="1" rev="0" advAuto="0" spid="681" grpId="18"/>
      <p:bldP build="whole" bldLvl="1" animBg="1" rev="0" advAuto="0" spid="684" grpId="9"/>
      <p:bldP build="whole" bldLvl="1" animBg="1" rev="0" advAuto="0" spid="684" grpId="10"/>
      <p:bldP build="whole" bldLvl="1" animBg="1" rev="0" advAuto="0" spid="684" grpId="11"/>
      <p:bldP build="whole" bldLvl="1" animBg="1" rev="0" advAuto="0" spid="684" grpId="12"/>
      <p:bldP build="whole" bldLvl="1" animBg="1" rev="0" advAuto="0" spid="680" grpId="13"/>
      <p:bldP build="whole" bldLvl="1" animBg="1" rev="0" advAuto="0" spid="680" grpId="14"/>
      <p:bldP build="whole" bldLvl="1" animBg="1" rev="0" advAuto="0" spid="682" grpId="2"/>
      <p:bldP build="whole" bldLvl="1" animBg="1" rev="0" advAuto="0" spid="682" grpId="3"/>
      <p:bldP build="whole" bldLvl="1" animBg="1" rev="0" advAuto="0" spid="68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istrict_9_1.png" descr="district_9_1.png"/>
          <p:cNvPicPr>
            <a:picLocks noChangeAspect="1"/>
          </p:cNvPicPr>
          <p:nvPr/>
        </p:nvPicPr>
        <p:blipFill>
          <a:blip r:embed="rId2">
            <a:extLst/>
          </a:blip>
          <a:srcRect l="25209" t="2216" r="25209" b="2216"/>
          <a:stretch>
            <a:fillRect/>
          </a:stretch>
        </p:blipFill>
        <p:spPr>
          <a:xfrm>
            <a:off x="2214959" y="3911600"/>
            <a:ext cx="5436044" cy="5892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istrict_9.png" descr="District_9.png"/>
          <p:cNvPicPr>
            <a:picLocks noChangeAspect="1"/>
          </p:cNvPicPr>
          <p:nvPr/>
        </p:nvPicPr>
        <p:blipFill>
          <a:blip r:embed="rId3">
            <a:extLst/>
          </a:blip>
          <a:srcRect l="0" t="1985" r="54169" b="1985"/>
          <a:stretch>
            <a:fillRect/>
          </a:stretch>
        </p:blipFill>
        <p:spPr>
          <a:xfrm>
            <a:off x="16926321" y="3911599"/>
            <a:ext cx="5001963" cy="5892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22549_269879507368_108950282368_3312694_5268134_n.jpg" descr="22549_269879507368_108950282368_3312694_5268134_n.jpg"/>
          <p:cNvPicPr>
            <a:picLocks noChangeAspect="1"/>
          </p:cNvPicPr>
          <p:nvPr/>
        </p:nvPicPr>
        <p:blipFill>
          <a:blip r:embed="rId4">
            <a:extLst/>
          </a:blip>
          <a:srcRect l="3152" t="5904" r="0" b="13679"/>
          <a:stretch>
            <a:fillRect/>
          </a:stretch>
        </p:blipFill>
        <p:spPr>
          <a:xfrm>
            <a:off x="7650956" y="3911868"/>
            <a:ext cx="5322318" cy="589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ur.jpeg" descr="iur.jpeg"/>
          <p:cNvPicPr>
            <a:picLocks noChangeAspect="1"/>
          </p:cNvPicPr>
          <p:nvPr/>
        </p:nvPicPr>
        <p:blipFill>
          <a:blip r:embed="rId5">
            <a:extLst/>
          </a:blip>
          <a:srcRect l="0" t="3559" r="12792" b="0"/>
          <a:stretch>
            <a:fillRect/>
          </a:stretch>
        </p:blipFill>
        <p:spPr>
          <a:xfrm>
            <a:off x="12973446" y="3911798"/>
            <a:ext cx="3952856" cy="589254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Arrow"/>
          <p:cNvSpPr/>
          <p:nvPr/>
        </p:nvSpPr>
        <p:spPr>
          <a:xfrm rot="16200000">
            <a:off x="12192000" y="9804400"/>
            <a:ext cx="2113856" cy="2113856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188" name="Arrow"/>
          <p:cNvSpPr/>
          <p:nvPr/>
        </p:nvSpPr>
        <p:spPr>
          <a:xfrm rot="5400000">
            <a:off x="12192000" y="1797744"/>
            <a:ext cx="2113856" cy="2113857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etting bonus.png" descr="betting bonu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2844" y="1356506"/>
            <a:ext cx="18338312" cy="11002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ive 10$ free cash…"/>
          <p:cNvSpPr txBox="1"/>
          <p:nvPr>
            <p:ph type="title"/>
          </p:nvPr>
        </p:nvSpPr>
        <p:spPr>
          <a:xfrm>
            <a:off x="2915840" y="3162667"/>
            <a:ext cx="18552320" cy="7390666"/>
          </a:xfrm>
          <a:prstGeom prst="rect">
            <a:avLst/>
          </a:prstGeom>
        </p:spPr>
        <p:txBody>
          <a:bodyPr/>
          <a:lstStyle/>
          <a:p>
            <a:pPr>
              <a:defRPr sz="11000"/>
            </a:pPr>
            <a:r>
              <a:t>Give 10$ free cash</a:t>
            </a:r>
          </a:p>
          <a:p>
            <a:pPr>
              <a:defRPr sz="11000"/>
            </a:pPr>
            <a:r>
              <a:t>if client makes 1000 bets</a:t>
            </a:r>
          </a:p>
          <a:p>
            <a:pPr>
              <a:defRPr sz="11000"/>
            </a:pPr>
            <a:r>
              <a:t>in less than 1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unctional (vs OO)"/>
          <p:cNvSpPr txBox="1"/>
          <p:nvPr>
            <p:ph type="title"/>
          </p:nvPr>
        </p:nvSpPr>
        <p:spPr>
          <a:xfrm>
            <a:off x="382282" y="3200779"/>
            <a:ext cx="23619436" cy="7314442"/>
          </a:xfrm>
          <a:prstGeom prst="rect">
            <a:avLst/>
          </a:prstGeom>
        </p:spPr>
        <p:txBody>
          <a:bodyPr/>
          <a:lstStyle>
            <a:lvl1pPr>
              <a:defRPr sz="16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Functional (vs OO)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ure Fun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5000"/>
            </a:lvl1pPr>
          </a:lstStyle>
          <a:p>
            <a:pPr/>
            <a:r>
              <a:t>Pure Functions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8_01x_Lect_11_Work_Kinetic_Potential_Energy_Gravitation_Conservative_Forces-2.gif" descr="8_01x_Lect_11_Work_Kinetic_Potential_Energy_Gravitation_Conservative_Forces-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0136" y="2094102"/>
            <a:ext cx="12703728" cy="952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“Programmers are constantly in maintenance mode.”…"/>
          <p:cNvSpPr txBox="1"/>
          <p:nvPr/>
        </p:nvSpPr>
        <p:spPr>
          <a:xfrm>
            <a:off x="1511777" y="5740400"/>
            <a:ext cx="21360446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7000">
                <a:solidFill>
                  <a:srgbClr val="18181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“Programmers are constantly in maintenance mode.” </a:t>
            </a:r>
          </a:p>
          <a:p>
            <a:pPr algn="r" defTabSz="457200">
              <a:defRPr sz="7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181818"/>
                </a:solidFill>
              </a:rPr>
              <a:t>― </a:t>
            </a:r>
            <a:r>
              <a:t>The Pragmatic Programmer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ide 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5000"/>
            </a:lvl1pPr>
          </a:lstStyle>
          <a:p>
            <a:pPr/>
            <a:r>
              <a:t>Side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togb33xdyjoy.gif" descr="togb33xdyjo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2013185"/>
            <a:ext cx="12700000" cy="9689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ide effects are the enemy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 lIns="50800" tIns="50800" rIns="50800" bIns="50800"/>
          <a:lstStyle>
            <a:lvl1pPr defTabSz="825500">
              <a:defRPr sz="14000"/>
            </a:lvl1pPr>
          </a:lstStyle>
          <a:p>
            <a:pPr/>
            <a:r>
              <a:t>Side effects are the enemy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ide Effects"/>
          <p:cNvSpPr txBox="1"/>
          <p:nvPr>
            <p:ph type="title"/>
          </p:nvPr>
        </p:nvSpPr>
        <p:spPr>
          <a:xfrm>
            <a:off x="5272861" y="0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 sz="15000"/>
            </a:lvl1pPr>
          </a:lstStyle>
          <a:p>
            <a:pPr/>
            <a:r>
              <a:t>Side Effects</a:t>
            </a:r>
          </a:p>
        </p:txBody>
      </p:sp>
      <p:sp>
        <p:nvSpPr>
          <p:cNvPr id="209" name="State"/>
          <p:cNvSpPr txBox="1"/>
          <p:nvPr/>
        </p:nvSpPr>
        <p:spPr>
          <a:xfrm>
            <a:off x="3492562" y="4536281"/>
            <a:ext cx="6859767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40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State</a:t>
            </a:r>
          </a:p>
        </p:txBody>
      </p:sp>
      <p:sp>
        <p:nvSpPr>
          <p:cNvPr id="210" name="IO"/>
          <p:cNvSpPr txBox="1"/>
          <p:nvPr/>
        </p:nvSpPr>
        <p:spPr>
          <a:xfrm>
            <a:off x="13844465" y="4536281"/>
            <a:ext cx="6859767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40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IO</a:t>
            </a:r>
          </a:p>
        </p:txBody>
      </p:sp>
      <p:sp>
        <p:nvSpPr>
          <p:cNvPr id="211" name="Effects"/>
          <p:cNvSpPr txBox="1"/>
          <p:nvPr/>
        </p:nvSpPr>
        <p:spPr>
          <a:xfrm>
            <a:off x="17274348" y="8678424"/>
            <a:ext cx="6859768" cy="464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20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Effects</a:t>
            </a:r>
          </a:p>
        </p:txBody>
      </p:sp>
      <p:sp>
        <p:nvSpPr>
          <p:cNvPr id="212" name="Co-effects"/>
          <p:cNvSpPr txBox="1"/>
          <p:nvPr/>
        </p:nvSpPr>
        <p:spPr>
          <a:xfrm>
            <a:off x="8513018" y="8678424"/>
            <a:ext cx="8235814" cy="464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20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Co-effects</a:t>
            </a:r>
          </a:p>
        </p:txBody>
      </p:sp>
      <p:sp>
        <p:nvSpPr>
          <p:cNvPr id="213" name="Line"/>
          <p:cNvSpPr/>
          <p:nvPr/>
        </p:nvSpPr>
        <p:spPr>
          <a:xfrm flipH="1">
            <a:off x="7696410" y="3432625"/>
            <a:ext cx="2647660" cy="2431272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14" name="Line"/>
          <p:cNvSpPr/>
          <p:nvPr/>
        </p:nvSpPr>
        <p:spPr>
          <a:xfrm>
            <a:off x="14281069" y="3474574"/>
            <a:ext cx="2230107" cy="2423677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15" name="Line"/>
          <p:cNvSpPr/>
          <p:nvPr/>
        </p:nvSpPr>
        <p:spPr>
          <a:xfrm flipH="1">
            <a:off x="13603131" y="7737487"/>
            <a:ext cx="2647660" cy="2431272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16" name="Line"/>
          <p:cNvSpPr/>
          <p:nvPr/>
        </p:nvSpPr>
        <p:spPr>
          <a:xfrm>
            <a:off x="18116478" y="7721766"/>
            <a:ext cx="2458973" cy="2458973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ta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State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9420" y="6097072"/>
            <a:ext cx="3455987" cy="216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shot 2018-10-31 at 16.46.42.png" descr="Screenshot 2018-10-31 at 16.46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1320" y="6071672"/>
            <a:ext cx="3482404" cy="220247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lientBonus"/>
          <p:cNvSpPr/>
          <p:nvPr/>
        </p:nvSpPr>
        <p:spPr>
          <a:xfrm>
            <a:off x="4809270" y="2103686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ClientBonus</a:t>
            </a:r>
          </a:p>
        </p:txBody>
      </p:sp>
      <p:graphicFrame>
        <p:nvGraphicFramePr>
          <p:cNvPr id="223" name="Table"/>
          <p:cNvGraphicFramePr/>
          <p:nvPr/>
        </p:nvGraphicFramePr>
        <p:xfrm>
          <a:off x="1287279" y="1729764"/>
          <a:ext cx="5114376" cy="94251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1315152"/>
                <a:gridCol w="1051016"/>
              </a:tblGrid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54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4" name="Client"/>
          <p:cNvSpPr/>
          <p:nvPr/>
        </p:nvSpPr>
        <p:spPr>
          <a:xfrm>
            <a:off x="11222892" y="89883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225" name="Bonus"/>
          <p:cNvSpPr/>
          <p:nvPr/>
        </p:nvSpPr>
        <p:spPr>
          <a:xfrm>
            <a:off x="11222892" y="325194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Bonus</a:t>
            </a:r>
          </a:p>
        </p:txBody>
      </p:sp>
      <p:sp>
        <p:nvSpPr>
          <p:cNvPr id="226" name="DepositList"/>
          <p:cNvSpPr/>
          <p:nvPr/>
        </p:nvSpPr>
        <p:spPr>
          <a:xfrm>
            <a:off x="11222892" y="560505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DepositList</a:t>
            </a:r>
          </a:p>
        </p:txBody>
      </p:sp>
      <p:sp>
        <p:nvSpPr>
          <p:cNvPr id="227" name="Deposit"/>
          <p:cNvSpPr/>
          <p:nvPr/>
        </p:nvSpPr>
        <p:spPr>
          <a:xfrm>
            <a:off x="18045358" y="2603049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228" name="Deposit"/>
          <p:cNvSpPr/>
          <p:nvPr/>
        </p:nvSpPr>
        <p:spPr>
          <a:xfrm>
            <a:off x="18045358" y="4845313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229" name="BetList"/>
          <p:cNvSpPr/>
          <p:nvPr/>
        </p:nvSpPr>
        <p:spPr>
          <a:xfrm>
            <a:off x="11222892" y="795816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BetList</a:t>
            </a:r>
          </a:p>
        </p:txBody>
      </p:sp>
      <p:sp>
        <p:nvSpPr>
          <p:cNvPr id="230" name="Bet"/>
          <p:cNvSpPr/>
          <p:nvPr/>
        </p:nvSpPr>
        <p:spPr>
          <a:xfrm>
            <a:off x="18045358" y="774891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231" name="Bet"/>
          <p:cNvSpPr/>
          <p:nvPr/>
        </p:nvSpPr>
        <p:spPr>
          <a:xfrm>
            <a:off x="18045358" y="1030082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232" name="Line"/>
          <p:cNvSpPr/>
          <p:nvPr/>
        </p:nvSpPr>
        <p:spPr>
          <a:xfrm>
            <a:off x="3062964" y="3143865"/>
            <a:ext cx="1714557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3" name="Line"/>
          <p:cNvSpPr/>
          <p:nvPr/>
        </p:nvSpPr>
        <p:spPr>
          <a:xfrm flipV="1">
            <a:off x="10149752" y="2044607"/>
            <a:ext cx="1041391" cy="104139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4" name="Line"/>
          <p:cNvSpPr/>
          <p:nvPr/>
        </p:nvSpPr>
        <p:spPr>
          <a:xfrm>
            <a:off x="10168474" y="3403891"/>
            <a:ext cx="1003947" cy="1003946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5" name="Line"/>
          <p:cNvSpPr/>
          <p:nvPr/>
        </p:nvSpPr>
        <p:spPr>
          <a:xfrm>
            <a:off x="8265847" y="4170121"/>
            <a:ext cx="2989470" cy="2471378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6" name="Line"/>
          <p:cNvSpPr/>
          <p:nvPr/>
        </p:nvSpPr>
        <p:spPr>
          <a:xfrm>
            <a:off x="7474992" y="4196205"/>
            <a:ext cx="3697428" cy="480214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7" name="Line"/>
          <p:cNvSpPr/>
          <p:nvPr/>
        </p:nvSpPr>
        <p:spPr>
          <a:xfrm flipV="1">
            <a:off x="16541945" y="5884041"/>
            <a:ext cx="1469131" cy="778097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8" name="Line"/>
          <p:cNvSpPr/>
          <p:nvPr/>
        </p:nvSpPr>
        <p:spPr>
          <a:xfrm flipV="1">
            <a:off x="16584818" y="3867698"/>
            <a:ext cx="1401822" cy="273179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39" name="Line"/>
          <p:cNvSpPr/>
          <p:nvPr/>
        </p:nvSpPr>
        <p:spPr>
          <a:xfrm>
            <a:off x="16517509" y="8902950"/>
            <a:ext cx="1467479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0" name="Line"/>
          <p:cNvSpPr/>
          <p:nvPr/>
        </p:nvSpPr>
        <p:spPr>
          <a:xfrm>
            <a:off x="16547065" y="9263360"/>
            <a:ext cx="1466545" cy="2077645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1" name="Gear"/>
          <p:cNvSpPr/>
          <p:nvPr/>
        </p:nvSpPr>
        <p:spPr>
          <a:xfrm>
            <a:off x="15041779" y="6322359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2" name="Gear"/>
          <p:cNvSpPr/>
          <p:nvPr/>
        </p:nvSpPr>
        <p:spPr>
          <a:xfrm>
            <a:off x="8646000" y="2816797"/>
            <a:ext cx="1269878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3" name="Gear"/>
          <p:cNvSpPr/>
          <p:nvPr/>
        </p:nvSpPr>
        <p:spPr>
          <a:xfrm>
            <a:off x="2325308" y="9761014"/>
            <a:ext cx="1269878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4" name="Gear"/>
          <p:cNvSpPr/>
          <p:nvPr/>
        </p:nvSpPr>
        <p:spPr>
          <a:xfrm>
            <a:off x="15041779" y="3988112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5" name="Gear"/>
          <p:cNvSpPr/>
          <p:nvPr/>
        </p:nvSpPr>
        <p:spPr>
          <a:xfrm>
            <a:off x="15041779" y="8656606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6" name="Gear"/>
          <p:cNvSpPr/>
          <p:nvPr/>
        </p:nvSpPr>
        <p:spPr>
          <a:xfrm>
            <a:off x="15041779" y="1622873"/>
            <a:ext cx="1269877" cy="1270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7" name="Gear"/>
          <p:cNvSpPr/>
          <p:nvPr/>
        </p:nvSpPr>
        <p:spPr>
          <a:xfrm>
            <a:off x="21874379" y="3353050"/>
            <a:ext cx="1269877" cy="1270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8" name="Gear"/>
          <p:cNvSpPr/>
          <p:nvPr/>
        </p:nvSpPr>
        <p:spPr>
          <a:xfrm>
            <a:off x="21874379" y="5487410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49" name="Gear"/>
          <p:cNvSpPr/>
          <p:nvPr/>
        </p:nvSpPr>
        <p:spPr>
          <a:xfrm>
            <a:off x="21874379" y="8499090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50" name="Gear"/>
          <p:cNvSpPr/>
          <p:nvPr/>
        </p:nvSpPr>
        <p:spPr>
          <a:xfrm>
            <a:off x="21874379" y="11031137"/>
            <a:ext cx="1269877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251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1546" y="8854800"/>
            <a:ext cx="3415521" cy="2143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Line"/>
          <p:cNvSpPr/>
          <p:nvPr/>
        </p:nvSpPr>
        <p:spPr>
          <a:xfrm>
            <a:off x="3062964" y="5364055"/>
            <a:ext cx="1762710" cy="95558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53" name="Line"/>
          <p:cNvSpPr/>
          <p:nvPr/>
        </p:nvSpPr>
        <p:spPr>
          <a:xfrm>
            <a:off x="3114411" y="7701025"/>
            <a:ext cx="1647850" cy="129732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254" name="Screenshot 2018-10-31 at 16.46.42.png" descr="Screenshot 2018-10-31 at 16.46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2120" y="8821588"/>
            <a:ext cx="3482404" cy="2202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after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afterEffect" presetSubtype="0" presetID="1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xit" nodeType="clickEffect" presetSubtype="8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17" dur="10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Class="exit" nodeType="afterEffect" presetSubtype="8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21" dur="1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Class="exit" nodeType="afterEffect" presetSubtype="8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25" dur="100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Class="exit" nodeType="afterEffect" presetSubtype="8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29" dur="1000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Class="exit" nodeType="afterEffect" presetSubtype="8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33" dur="10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Class="exit" nodeType="afterEffect" presetSubtype="8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37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Class="exit" nodeType="afterEffect" presetSubtype="8" presetID="2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41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Class="exit" nodeType="afterEffect" presetSubtype="8" presetID="22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45" dur="1000" fill="hold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Class="exit" nodeType="afterEffect" presetSubtype="8" presetID="22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49" dur="100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0"/>
                            </p:stCondLst>
                            <p:childTnLst>
                              <p:par>
                                <p:cTn id="152" presetClass="exit" nodeType="afterEffect" presetSubtype="8" presetID="22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53" dur="1000" fill="hold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Class="exit" nodeType="afterEffect" presetSubtype="8" presetID="22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57" dur="1000" fill="hold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0" presetClass="exit" nodeType="afterEffect" presetSubtype="8" presetID="22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61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25"/>
      <p:bldP build="whole" bldLvl="1" animBg="1" rev="0" advAuto="0" spid="251" grpId="22"/>
      <p:bldP build="whole" bldLvl="1" animBg="1" rev="0" advAuto="0" spid="224" grpId="3"/>
      <p:bldP build="whole" bldLvl="1" animBg="1" rev="0" advAuto="0" spid="225" grpId="5"/>
      <p:bldP build="whole" bldLvl="1" animBg="1" rev="0" advAuto="0" spid="252" grpId="19"/>
      <p:bldP build="whole" bldLvl="1" animBg="1" rev="0" advAuto="0" spid="234" grpId="6"/>
      <p:bldP build="whole" bldLvl="1" animBg="1" rev="0" advAuto="0" spid="242" grpId="24"/>
      <p:bldP build="whole" bldLvl="1" animBg="1" rev="0" advAuto="0" spid="247" grpId="37"/>
      <p:bldP build="whole" bldLvl="1" animBg="1" rev="0" advAuto="0" spid="232" grpId="2"/>
      <p:bldP build="whole" bldLvl="1" animBg="1" rev="0" advAuto="0" spid="231" grpId="17"/>
      <p:bldP build="whole" bldLvl="1" animBg="1" rev="0" advAuto="0" spid="229" grpId="15"/>
      <p:bldP build="whole" bldLvl="1" animBg="1" rev="0" advAuto="0" spid="241" grpId="41"/>
      <p:bldP build="whole" bldLvl="1" animBg="1" rev="0" advAuto="0" spid="249" grpId="42"/>
      <p:bldP build="whole" bldLvl="1" animBg="1" rev="0" advAuto="0" spid="250" grpId="46"/>
      <p:bldP build="whole" bldLvl="1" animBg="1" rev="0" advAuto="0" spid="245" grpId="43"/>
      <p:bldP build="whole" bldLvl="1" animBg="1" rev="0" advAuto="0" spid="238" grpId="11"/>
      <p:bldP build="whole" bldLvl="1" animBg="1" rev="0" advAuto="0" spid="228" grpId="10"/>
      <p:bldP build="whole" bldLvl="1" animBg="1" rev="0" advAuto="0" spid="242" grpId="36"/>
      <p:bldP build="whole" bldLvl="1" animBg="1" rev="0" advAuto="0" spid="246" grpId="28"/>
      <p:bldP build="whole" bldLvl="1" animBg="1" rev="0" advAuto="0" spid="239" grpId="16"/>
      <p:bldP build="whole" bldLvl="1" animBg="1" rev="0" advAuto="0" spid="220" grpId="21"/>
      <p:bldP build="whole" bldLvl="1" animBg="1" rev="0" advAuto="0" spid="243" grpId="23"/>
      <p:bldP build="whole" bldLvl="1" animBg="1" rev="0" advAuto="0" spid="246" grpId="35"/>
      <p:bldP build="whole" bldLvl="1" animBg="1" rev="0" advAuto="0" spid="222" grpId="1"/>
      <p:bldP build="whole" bldLvl="1" animBg="1" rev="0" advAuto="0" spid="248" grpId="30"/>
      <p:bldP build="whole" bldLvl="1" animBg="1" rev="0" advAuto="0" spid="230" grpId="14"/>
      <p:bldP build="whole" bldLvl="1" animBg="1" rev="0" advAuto="0" spid="236" grpId="13"/>
      <p:bldP build="whole" bldLvl="1" animBg="1" rev="0" advAuto="0" spid="237" grpId="12"/>
      <p:bldP build="whole" bldLvl="1" animBg="1" rev="0" advAuto="0" spid="253" grpId="20"/>
      <p:bldP build="whole" bldLvl="1" animBg="1" rev="0" advAuto="0" spid="248" grpId="39"/>
      <p:bldP build="whole" bldLvl="1" animBg="1" rev="0" advAuto="0" spid="240" grpId="18"/>
      <p:bldP build="whole" bldLvl="1" animBg="1" rev="0" advAuto="0" spid="244" grpId="26"/>
      <p:bldP build="whole" bldLvl="1" animBg="1" rev="0" advAuto="0" spid="254" grpId="34"/>
      <p:bldP build="whole" bldLvl="1" animBg="1" rev="0" advAuto="0" spid="235" grpId="7"/>
      <p:bldP build="whole" bldLvl="1" animBg="1" rev="0" advAuto="0" spid="243" grpId="45"/>
      <p:bldP build="whole" bldLvl="1" animBg="1" rev="0" advAuto="0" spid="221" grpId="33"/>
      <p:bldP build="whole" bldLvl="1" animBg="1" rev="0" advAuto="0" spid="247" grpId="29"/>
      <p:bldP build="whole" bldLvl="1" animBg="1" rev="0" advAuto="0" spid="254" grpId="44"/>
      <p:bldP build="whole" bldLvl="1" animBg="1" rev="0" advAuto="0" spid="244" grpId="38"/>
      <p:bldP build="whole" bldLvl="1" animBg="1" rev="0" advAuto="0" spid="233" grpId="4"/>
      <p:bldP build="whole" bldLvl="1" animBg="1" rev="0" advAuto="0" spid="221" grpId="40"/>
      <p:bldP build="whole" bldLvl="1" animBg="1" rev="0" advAuto="0" spid="226" grpId="8"/>
      <p:bldP build="whole" bldLvl="1" animBg="1" rev="0" advAuto="0" spid="249" grpId="31"/>
      <p:bldP build="whole" bldLvl="1" animBg="1" rev="0" advAuto="0" spid="227" grpId="9"/>
      <p:bldP build="whole" bldLvl="1" animBg="1" rev="0" advAuto="0" spid="245" grpId="27"/>
      <p:bldP build="whole" bldLvl="1" animBg="1" rev="0" advAuto="0" spid="250" grpId="3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tom…"/>
          <p:cNvSpPr txBox="1"/>
          <p:nvPr>
            <p:ph type="title"/>
          </p:nvPr>
        </p:nvSpPr>
        <p:spPr>
          <a:xfrm>
            <a:off x="3257948" y="3294948"/>
            <a:ext cx="17868104" cy="7126104"/>
          </a:xfrm>
          <a:prstGeom prst="rect">
            <a:avLst/>
          </a:prstGeom>
        </p:spPr>
        <p:txBody>
          <a:bodyPr/>
          <a:lstStyle/>
          <a:p>
            <a:pPr/>
            <a:r>
              <a:t>Atom </a:t>
            </a:r>
          </a:p>
          <a:p>
            <a:pPr/>
            <a:r>
              <a:t>=~ j.u.c.a.AtomicReference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Arrow"/>
          <p:cNvSpPr/>
          <p:nvPr/>
        </p:nvSpPr>
        <p:spPr>
          <a:xfrm>
            <a:off x="7768332" y="3348246"/>
            <a:ext cx="1103173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59" name="Arrow"/>
          <p:cNvSpPr/>
          <p:nvPr/>
        </p:nvSpPr>
        <p:spPr>
          <a:xfrm>
            <a:off x="7768332" y="3348246"/>
            <a:ext cx="633961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260" name="Screenshot 2018-10-31 at 19.22.52.png" descr="Screenshot 2018-10-31 at 19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2458" y="3199809"/>
            <a:ext cx="3051361" cy="16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Screenshot 2018-10-31 at 19.29.22.png" descr="Screenshot 2018-10-31 at 1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7941" y="3230444"/>
            <a:ext cx="3048001" cy="1620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oup"/>
          <p:cNvGrpSpPr/>
          <p:nvPr/>
        </p:nvGrpSpPr>
        <p:grpSpPr>
          <a:xfrm>
            <a:off x="2535933" y="2954526"/>
            <a:ext cx="5232401" cy="2080359"/>
            <a:chOff x="0" y="0"/>
            <a:chExt cx="5232400" cy="2080357"/>
          </a:xfrm>
        </p:grpSpPr>
        <p:sp>
          <p:nvSpPr>
            <p:cNvPr id="262" name="Atom"/>
            <p:cNvSpPr/>
            <p:nvPr/>
          </p:nvSpPr>
          <p:spPr>
            <a:xfrm>
              <a:off x="0" y="0"/>
              <a:ext cx="5232400" cy="2080358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6600">
                  <a:latin typeface="+mj-lt"/>
                  <a:ea typeface="+mj-ea"/>
                  <a:cs typeface="+mj-cs"/>
                  <a:sym typeface="Helvetica Neue Medium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263" name="Gear"/>
            <p:cNvSpPr/>
            <p:nvPr/>
          </p:nvSpPr>
          <p:spPr>
            <a:xfrm>
              <a:off x="3831704" y="711517"/>
              <a:ext cx="1269877" cy="1270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fill="norm" stroke="1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</p:grpSp>
      <p:pic>
        <p:nvPicPr>
          <p:cNvPr id="265" name="Screenshot 2018-10-31 at 22.49.17.png" descr="Screenshot 2018-10-31 at 22.4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00066" y="3230444"/>
            <a:ext cx="3048001" cy="162781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rrow"/>
          <p:cNvSpPr/>
          <p:nvPr/>
        </p:nvSpPr>
        <p:spPr>
          <a:xfrm>
            <a:off x="7768332" y="3348246"/>
            <a:ext cx="164412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267" name="Thread-1"/>
          <p:cNvSpPr/>
          <p:nvPr/>
        </p:nvSpPr>
        <p:spPr>
          <a:xfrm>
            <a:off x="2567683" y="5907810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268" name="Thread-2"/>
          <p:cNvSpPr/>
          <p:nvPr/>
        </p:nvSpPr>
        <p:spPr>
          <a:xfrm>
            <a:off x="2567683" y="8649365"/>
            <a:ext cx="5232401" cy="208035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Thread-2</a:t>
            </a:r>
          </a:p>
        </p:txBody>
      </p:sp>
      <p:sp>
        <p:nvSpPr>
          <p:cNvPr id="269" name="fn2(         ) ="/>
          <p:cNvSpPr txBox="1"/>
          <p:nvPr/>
        </p:nvSpPr>
        <p:spPr>
          <a:xfrm>
            <a:off x="8598357" y="8962351"/>
            <a:ext cx="468584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fn2(         ) =</a:t>
            </a:r>
          </a:p>
        </p:txBody>
      </p:sp>
      <p:pic>
        <p:nvPicPr>
          <p:cNvPr id="270" name="Screenshot 2018-10-31 at 19.22.52.png" descr="Screenshot 2018-10-31 at 19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0028" y="8994087"/>
            <a:ext cx="1903218" cy="102981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fn1(         ) ="/>
          <p:cNvSpPr txBox="1"/>
          <p:nvPr/>
        </p:nvSpPr>
        <p:spPr>
          <a:xfrm>
            <a:off x="8590395" y="6401346"/>
            <a:ext cx="4685844" cy="109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fn1(         ) =</a:t>
            </a:r>
          </a:p>
        </p:txBody>
      </p:sp>
      <p:pic>
        <p:nvPicPr>
          <p:cNvPr id="272" name="Screenshot 2018-10-31 at 19.22.52.png" descr="Screenshot 2018-10-31 at 19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4834" y="6464819"/>
            <a:ext cx="1903218" cy="102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creenshot 2018-10-31 at 19.29.22.png" descr="Screenshot 2018-10-31 at 1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58516" y="6464819"/>
            <a:ext cx="1937064" cy="102981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===="/>
          <p:cNvSpPr txBox="1"/>
          <p:nvPr/>
        </p:nvSpPr>
        <p:spPr>
          <a:xfrm>
            <a:off x="13206100" y="8962351"/>
            <a:ext cx="2125981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====</a:t>
            </a:r>
          </a:p>
        </p:txBody>
      </p:sp>
      <p:pic>
        <p:nvPicPr>
          <p:cNvPr id="275" name="Screenshot 2018-10-31 at 23.32.04.png" descr="Screenshot 2018-10-31 at 23.32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95579" y="9025183"/>
            <a:ext cx="1943101" cy="103045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fn2(         ) ="/>
          <p:cNvSpPr txBox="1"/>
          <p:nvPr/>
        </p:nvSpPr>
        <p:spPr>
          <a:xfrm>
            <a:off x="13719096" y="9025184"/>
            <a:ext cx="4685844" cy="109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fn2(         ) =</a:t>
            </a:r>
          </a:p>
        </p:txBody>
      </p:sp>
      <p:pic>
        <p:nvPicPr>
          <p:cNvPr id="277" name="Screenshot 2018-10-31 at 19.29.22.png" descr="Screenshot 2018-10-31 at 1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2084" y="9170151"/>
            <a:ext cx="1903218" cy="101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creenshot 2018-10-31 at 22.49.17.png" descr="Screenshot 2018-10-31 at 22.4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64508" y="9161153"/>
            <a:ext cx="1928281" cy="10298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roup"/>
          <p:cNvGrpSpPr/>
          <p:nvPr/>
        </p:nvGrpSpPr>
        <p:grpSpPr>
          <a:xfrm>
            <a:off x="11220617" y="4836512"/>
            <a:ext cx="2887326" cy="1564835"/>
            <a:chOff x="0" y="0"/>
            <a:chExt cx="2887325" cy="1564834"/>
          </a:xfrm>
        </p:grpSpPr>
        <p:sp>
          <p:nvSpPr>
            <p:cNvPr id="279" name="Line"/>
            <p:cNvSpPr/>
            <p:nvPr/>
          </p:nvSpPr>
          <p:spPr>
            <a:xfrm flipV="1">
              <a:off x="-1" y="110821"/>
              <a:ext cx="2" cy="1357552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  <p:sp>
          <p:nvSpPr>
            <p:cNvPr id="280" name="==?"/>
            <p:cNvSpPr txBox="1"/>
            <p:nvPr/>
          </p:nvSpPr>
          <p:spPr>
            <a:xfrm>
              <a:off x="632110" y="0"/>
              <a:ext cx="2255216" cy="1564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/>
              </a:lvl1pPr>
            </a:lstStyle>
            <a:p>
              <a:pPr/>
              <a:r>
                <a:t>==?</a:t>
              </a:r>
            </a:p>
          </p:txBody>
        </p:sp>
      </p:grpSp>
      <p:grpSp>
        <p:nvGrpSpPr>
          <p:cNvPr id="284" name="Group"/>
          <p:cNvGrpSpPr/>
          <p:nvPr/>
        </p:nvGrpSpPr>
        <p:grpSpPr>
          <a:xfrm>
            <a:off x="11381764" y="4989984"/>
            <a:ext cx="4924177" cy="3907642"/>
            <a:chOff x="0" y="0"/>
            <a:chExt cx="4924175" cy="3907640"/>
          </a:xfrm>
        </p:grpSpPr>
        <p:sp>
          <p:nvSpPr>
            <p:cNvPr id="282" name="Line"/>
            <p:cNvSpPr/>
            <p:nvPr/>
          </p:nvSpPr>
          <p:spPr>
            <a:xfrm flipV="1">
              <a:off x="-1" y="0"/>
              <a:ext cx="3907641" cy="3907641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  <p:sp>
          <p:nvSpPr>
            <p:cNvPr id="283" name="==?"/>
            <p:cNvSpPr txBox="1"/>
            <p:nvPr/>
          </p:nvSpPr>
          <p:spPr>
            <a:xfrm>
              <a:off x="2668959" y="1085597"/>
              <a:ext cx="2255217" cy="1564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/>
              </a:lvl1pPr>
            </a:lstStyle>
            <a:p>
              <a:pPr/>
              <a:r>
                <a:t>==?</a:t>
              </a:r>
            </a:p>
          </p:txBody>
        </p:sp>
      </p:grpSp>
      <p:grpSp>
        <p:nvGrpSpPr>
          <p:cNvPr id="287" name="Group"/>
          <p:cNvGrpSpPr/>
          <p:nvPr/>
        </p:nvGrpSpPr>
        <p:grpSpPr>
          <a:xfrm>
            <a:off x="15891474" y="4933843"/>
            <a:ext cx="2991303" cy="4019500"/>
            <a:chOff x="0" y="0"/>
            <a:chExt cx="2991301" cy="4019498"/>
          </a:xfrm>
        </p:grpSpPr>
        <p:sp>
          <p:nvSpPr>
            <p:cNvPr id="285" name="Line"/>
            <p:cNvSpPr/>
            <p:nvPr/>
          </p:nvSpPr>
          <p:spPr>
            <a:xfrm flipH="1" flipV="1">
              <a:off x="-1" y="-1"/>
              <a:ext cx="346868" cy="4019500"/>
            </a:xfrm>
            <a:prstGeom prst="line">
              <a:avLst/>
            </a:prstGeom>
            <a:noFill/>
            <a:ln w="203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  <p:sp>
          <p:nvSpPr>
            <p:cNvPr id="286" name="==?"/>
            <p:cNvSpPr txBox="1"/>
            <p:nvPr/>
          </p:nvSpPr>
          <p:spPr>
            <a:xfrm>
              <a:off x="736086" y="1105453"/>
              <a:ext cx="2255216" cy="1564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/>
              </a:lvl1pPr>
            </a:lstStyle>
            <a:p>
              <a:pPr/>
              <a:r>
                <a:t>==?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5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5" dur="500" fill="hold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9" dur="5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500" fill="hold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7" dur="500" fill="hold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Class="exit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1" dur="500" fill="hold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xit" nodeType="clickEffect" presetSubtype="8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85" dur="500" fill="hold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Class="exit" nodeType="afterEffect" presetSubtype="8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89" dur="500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Class="exit" nodeType="afterEffect" presetSubtype="8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93" dur="500" fill="hold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Class="exit" nodeType="afterEffect" presetSubtype="8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97" dur="500" fill="hold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Class="exit" nodeType="afterEffect" presetSubtype="8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01" dur="500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Class="entr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Class="entr" nodeType="afterEffect" presetID="9" grpId="27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17" presetClass="entr" nodeType="afterEffect" presetSubtype="0" presetID="1" grpId="28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xit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2" dur="500" fill="hold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Class="entr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Class="exit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0" dur="50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4" dur="5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Class="entr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Class="exit" nodeType="after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2" dur="500" fill="hold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Class="exit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6" dur="500" fill="hold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0" dur="500" fill="hold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19"/>
      <p:bldP build="whole" bldLvl="1" animBg="1" rev="0" advAuto="0" spid="284" grpId="24"/>
      <p:bldP build="whole" bldLvl="1" animBg="1" rev="0" advAuto="0" spid="281" grpId="9"/>
      <p:bldP build="whole" bldLvl="1" animBg="1" rev="0" advAuto="0" spid="287" grpId="36"/>
      <p:bldP build="whole" bldLvl="1" animBg="1" rev="0" advAuto="0" spid="267" grpId="1"/>
      <p:bldP build="whole" bldLvl="1" animBg="1" rev="0" advAuto="0" spid="265" grpId="33"/>
      <p:bldP build="whole" bldLvl="1" animBg="1" rev="0" advAuto="0" spid="272" grpId="5"/>
      <p:bldP build="whole" bldLvl="1" animBg="1" rev="0" advAuto="0" spid="269" grpId="22"/>
      <p:bldP build="whole" bldLvl="1" animBg="1" rev="0" advAuto="0" spid="261" grpId="31"/>
      <p:bldP build="whole" bldLvl="1" animBg="1" rev="0" advAuto="0" spid="281" grpId="17"/>
      <p:bldP build="whole" bldLvl="1" animBg="1" rev="0" advAuto="0" spid="274" grpId="7"/>
      <p:bldP build="whole" bldLvl="1" animBg="1" rev="0" advAuto="0" spid="271" grpId="3"/>
      <p:bldP build="whole" bldLvl="1" animBg="1" rev="0" advAuto="0" spid="272" grpId="16"/>
      <p:bldP build="whole" bldLvl="1" animBg="1" rev="0" advAuto="0" spid="270" grpId="4"/>
      <p:bldP build="whole" bldLvl="1" animBg="1" rev="0" advAuto="0" spid="275" grpId="18"/>
      <p:bldP build="whole" bldLvl="1" animBg="1" rev="0" advAuto="0" spid="271" grpId="15"/>
      <p:bldP build="whole" bldLvl="1" animBg="1" rev="0" advAuto="0" spid="275" grpId="21"/>
      <p:bldP build="whole" bldLvl="1" animBg="1" rev="0" advAuto="0" spid="274" grpId="23"/>
      <p:bldP build="whole" bldLvl="1" animBg="1" rev="0" advAuto="0" spid="268" grpId="2"/>
      <p:bldP build="whole" bldLvl="1" animBg="1" rev="0" advAuto="0" spid="270" grpId="20"/>
      <p:bldP build="whole" bldLvl="1" animBg="1" rev="0" advAuto="0" spid="276" grpId="25"/>
      <p:bldP build="whole" bldLvl="1" animBg="1" rev="0" advAuto="0" spid="278" grpId="27"/>
      <p:bldP build="whole" bldLvl="1" animBg="1" rev="0" advAuto="0" spid="266" grpId="13"/>
      <p:bldP build="whole" bldLvl="1" animBg="1" rev="0" advAuto="0" spid="259" grpId="11"/>
      <p:bldP build="whole" bldLvl="1" animBg="1" rev="0" advAuto="0" spid="276" grpId="34"/>
      <p:bldP build="whole" bldLvl="1" animBg="1" rev="0" advAuto="0" spid="278" grpId="35"/>
      <p:bldP build="whole" bldLvl="1" animBg="1" rev="0" advAuto="0" spid="258" grpId="30"/>
      <p:bldP build="whole" bldLvl="1" animBg="1" rev="0" advAuto="0" spid="260" grpId="12"/>
      <p:bldP build="whole" bldLvl="1" animBg="1" rev="0" advAuto="0" spid="261" grpId="10"/>
      <p:bldP build="whole" bldLvl="1" animBg="1" rev="0" advAuto="0" spid="273" grpId="8"/>
      <p:bldP build="whole" bldLvl="1" animBg="1" rev="0" advAuto="0" spid="277" grpId="26"/>
      <p:bldP build="whole" bldLvl="1" animBg="1" rev="0" advAuto="0" spid="277" grpId="29"/>
      <p:bldP build="whole" bldLvl="1" animBg="1" rev="0" advAuto="0" spid="269" grpId="6"/>
      <p:bldP build="whole" bldLvl="1" animBg="1" rev="0" advAuto="0" spid="287" grpId="28"/>
      <p:bldP build="whole" bldLvl="1" animBg="1" rev="0" advAuto="0" spid="259" grpId="32"/>
      <p:bldP build="whole" bldLvl="1" animBg="1" rev="0" advAuto="0" spid="273" grpId="1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rrow"/>
          <p:cNvSpPr/>
          <p:nvPr/>
        </p:nvSpPr>
        <p:spPr>
          <a:xfrm>
            <a:off x="7768332" y="3348246"/>
            <a:ext cx="1103173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290" name="Screenshot 2018-10-31 at 19.22.52.png" descr="Screenshot 2018-10-31 at 19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2458" y="3199809"/>
            <a:ext cx="3051361" cy="16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creenshot 2018-10-31 at 19.29.22.png" descr="Screenshot 2018-10-31 at 1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7941" y="3230444"/>
            <a:ext cx="3048001" cy="1620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"/>
          <p:cNvGrpSpPr/>
          <p:nvPr/>
        </p:nvGrpSpPr>
        <p:grpSpPr>
          <a:xfrm>
            <a:off x="2535933" y="2954526"/>
            <a:ext cx="5232401" cy="2080359"/>
            <a:chOff x="0" y="0"/>
            <a:chExt cx="5232400" cy="2080357"/>
          </a:xfrm>
        </p:grpSpPr>
        <p:sp>
          <p:nvSpPr>
            <p:cNvPr id="292" name="Atom"/>
            <p:cNvSpPr/>
            <p:nvPr/>
          </p:nvSpPr>
          <p:spPr>
            <a:xfrm>
              <a:off x="0" y="0"/>
              <a:ext cx="5232400" cy="2080358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6600">
                  <a:latin typeface="+mj-lt"/>
                  <a:ea typeface="+mj-ea"/>
                  <a:cs typeface="+mj-cs"/>
                  <a:sym typeface="Helvetica Neue Medium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293" name="Gear"/>
            <p:cNvSpPr/>
            <p:nvPr/>
          </p:nvSpPr>
          <p:spPr>
            <a:xfrm>
              <a:off x="3831704" y="711517"/>
              <a:ext cx="1269877" cy="1270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fill="norm" stroke="1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</p:grpSp>
      <p:pic>
        <p:nvPicPr>
          <p:cNvPr id="295" name="Screenshot 2018-10-31 at 22.49.17.png" descr="Screenshot 2018-10-31 at 22.4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00066" y="3230444"/>
            <a:ext cx="3048001" cy="162781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hread-1"/>
          <p:cNvSpPr/>
          <p:nvPr/>
        </p:nvSpPr>
        <p:spPr>
          <a:xfrm>
            <a:off x="2567683" y="5907810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297" name="Thread-2"/>
          <p:cNvSpPr/>
          <p:nvPr/>
        </p:nvSpPr>
        <p:spPr>
          <a:xfrm>
            <a:off x="2567683" y="8649365"/>
            <a:ext cx="5232401" cy="208035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Thread-2</a:t>
            </a:r>
          </a:p>
        </p:txBody>
      </p:sp>
      <p:pic>
        <p:nvPicPr>
          <p:cNvPr id="298" name="Screenshot 2018-10-31 at 23.32.04.png" descr="Screenshot 2018-10-31 at 23.32.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95579" y="9025183"/>
            <a:ext cx="1943101" cy="1030455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X"/>
          <p:cNvSpPr txBox="1"/>
          <p:nvPr/>
        </p:nvSpPr>
        <p:spPr>
          <a:xfrm>
            <a:off x="15568775" y="8162944"/>
            <a:ext cx="1596709" cy="275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creenshot 2018-10-31 at 19.22.52.png" descr="Screenshot 2018-10-31 at 19.22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2458" y="3199809"/>
            <a:ext cx="3051361" cy="165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Screenshot 2018-10-31 at 19.29.22.png" descr="Screenshot 2018-10-31 at 1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07941" y="3230444"/>
            <a:ext cx="3048001" cy="1620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Group"/>
          <p:cNvGrpSpPr/>
          <p:nvPr/>
        </p:nvGrpSpPr>
        <p:grpSpPr>
          <a:xfrm>
            <a:off x="2535933" y="2954526"/>
            <a:ext cx="5232401" cy="2080359"/>
            <a:chOff x="0" y="0"/>
            <a:chExt cx="5232400" cy="2080357"/>
          </a:xfrm>
        </p:grpSpPr>
        <p:sp>
          <p:nvSpPr>
            <p:cNvPr id="303" name="Atom"/>
            <p:cNvSpPr/>
            <p:nvPr/>
          </p:nvSpPr>
          <p:spPr>
            <a:xfrm>
              <a:off x="0" y="0"/>
              <a:ext cx="5232400" cy="2080358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6600">
                  <a:latin typeface="+mj-lt"/>
                  <a:ea typeface="+mj-ea"/>
                  <a:cs typeface="+mj-cs"/>
                  <a:sym typeface="Helvetica Neue Medium"/>
                </a:defRPr>
              </a:lvl1pPr>
            </a:lstStyle>
            <a:p>
              <a:pPr/>
              <a:r>
                <a:t>Atom</a:t>
              </a:r>
            </a:p>
          </p:txBody>
        </p:sp>
        <p:sp>
          <p:nvSpPr>
            <p:cNvPr id="304" name="Gear"/>
            <p:cNvSpPr/>
            <p:nvPr/>
          </p:nvSpPr>
          <p:spPr>
            <a:xfrm>
              <a:off x="3831704" y="711517"/>
              <a:ext cx="1269877" cy="1270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fill="norm" stroke="1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</p:grpSp>
      <p:pic>
        <p:nvPicPr>
          <p:cNvPr id="306" name="Screenshot 2018-10-31 at 22.49.17.png" descr="Screenshot 2018-10-31 at 22.4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00066" y="3230444"/>
            <a:ext cx="3048001" cy="162781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Arrow"/>
          <p:cNvSpPr/>
          <p:nvPr/>
        </p:nvSpPr>
        <p:spPr>
          <a:xfrm>
            <a:off x="7768332" y="3348246"/>
            <a:ext cx="1644126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08" name="Thread-1"/>
          <p:cNvSpPr/>
          <p:nvPr/>
        </p:nvSpPr>
        <p:spPr>
          <a:xfrm>
            <a:off x="2567683" y="5907810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309" name="Thread-2"/>
          <p:cNvSpPr/>
          <p:nvPr/>
        </p:nvSpPr>
        <p:spPr>
          <a:xfrm>
            <a:off x="2567683" y="8649365"/>
            <a:ext cx="5232401" cy="208035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Thread-2</a:t>
            </a:r>
          </a:p>
        </p:txBody>
      </p:sp>
      <p:sp>
        <p:nvSpPr>
          <p:cNvPr id="310" name="Thread-3"/>
          <p:cNvSpPr/>
          <p:nvPr/>
        </p:nvSpPr>
        <p:spPr>
          <a:xfrm>
            <a:off x="2567683" y="11081302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Thread-3</a:t>
            </a:r>
          </a:p>
        </p:txBody>
      </p:sp>
      <p:sp>
        <p:nvSpPr>
          <p:cNvPr id="314" name="Connection Line"/>
          <p:cNvSpPr/>
          <p:nvPr/>
        </p:nvSpPr>
        <p:spPr>
          <a:xfrm>
            <a:off x="7791594" y="4853850"/>
            <a:ext cx="3155386" cy="7488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4344" y="20744"/>
                  <a:pt x="21544" y="13544"/>
                  <a:pt x="21600" y="0"/>
                </a:cubicBezTo>
              </a:path>
            </a:pathLst>
          </a:custGeom>
          <a:ln w="203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15" name="Connection Line"/>
          <p:cNvSpPr/>
          <p:nvPr/>
        </p:nvSpPr>
        <p:spPr>
          <a:xfrm>
            <a:off x="7791594" y="1619944"/>
            <a:ext cx="7095104" cy="198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9" fill="norm" stroke="1" extrusionOk="0">
                <a:moveTo>
                  <a:pt x="0" y="16239"/>
                </a:moveTo>
                <a:cubicBezTo>
                  <a:pt x="7335" y="-4349"/>
                  <a:pt x="14535" y="-5361"/>
                  <a:pt x="21600" y="13204"/>
                </a:cubicBezTo>
              </a:path>
            </a:pathLst>
          </a:custGeom>
          <a:ln w="203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16" name="Connection Line"/>
          <p:cNvSpPr/>
          <p:nvPr/>
        </p:nvSpPr>
        <p:spPr>
          <a:xfrm>
            <a:off x="7806747" y="1247324"/>
            <a:ext cx="10934396" cy="2348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6200"/>
                </a:moveTo>
                <a:cubicBezTo>
                  <a:pt x="5961" y="-5283"/>
                  <a:pt x="13161" y="-5400"/>
                  <a:pt x="21600" y="15848"/>
                </a:cubicBezTo>
              </a:path>
            </a:pathLst>
          </a:custGeom>
          <a:ln w="203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3"/>
      <p:bldP build="whole" bldLvl="1" animBg="1" rev="0" advAuto="0" spid="307" grpId="2"/>
      <p:bldP build="whole" bldLvl="1" animBg="1" rev="0" advAuto="0" spid="315" grpId="4"/>
      <p:bldP build="whole" bldLvl="1" animBg="1" rev="0" advAuto="0" spid="3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" name="Table"/>
          <p:cNvGraphicFramePr/>
          <p:nvPr/>
        </p:nvGraphicFramePr>
        <p:xfrm>
          <a:off x="1287279" y="1729764"/>
          <a:ext cx="5114376" cy="94251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1315152"/>
                <a:gridCol w="1051016"/>
              </a:tblGrid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54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9" name="ClientBonus"/>
          <p:cNvSpPr/>
          <p:nvPr/>
        </p:nvSpPr>
        <p:spPr>
          <a:xfrm>
            <a:off x="4809270" y="2103686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ClientBonus</a:t>
            </a:r>
          </a:p>
        </p:txBody>
      </p:sp>
      <p:sp>
        <p:nvSpPr>
          <p:cNvPr id="320" name="ClientBonus"/>
          <p:cNvSpPr/>
          <p:nvPr/>
        </p:nvSpPr>
        <p:spPr>
          <a:xfrm>
            <a:off x="4809270" y="2103686"/>
            <a:ext cx="5232401" cy="2080359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ClientBonus</a:t>
            </a:r>
          </a:p>
        </p:txBody>
      </p:sp>
      <p:sp>
        <p:nvSpPr>
          <p:cNvPr id="321" name="BetList"/>
          <p:cNvSpPr/>
          <p:nvPr/>
        </p:nvSpPr>
        <p:spPr>
          <a:xfrm>
            <a:off x="11222892" y="795816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BetList</a:t>
            </a:r>
          </a:p>
        </p:txBody>
      </p:sp>
      <p:sp>
        <p:nvSpPr>
          <p:cNvPr id="322" name="Bet"/>
          <p:cNvSpPr/>
          <p:nvPr/>
        </p:nvSpPr>
        <p:spPr>
          <a:xfrm>
            <a:off x="18045358" y="1030082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pic>
        <p:nvPicPr>
          <p:cNvPr id="323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9420" y="6097072"/>
            <a:ext cx="3455987" cy="21692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4" name="Table"/>
          <p:cNvGraphicFramePr/>
          <p:nvPr/>
        </p:nvGraphicFramePr>
        <p:xfrm>
          <a:off x="1287279" y="1729764"/>
          <a:ext cx="5114376" cy="94251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1315152"/>
                <a:gridCol w="1051016"/>
              </a:tblGrid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/>
                    </a:solidFill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54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5" name="Client"/>
          <p:cNvSpPr/>
          <p:nvPr/>
        </p:nvSpPr>
        <p:spPr>
          <a:xfrm>
            <a:off x="11222892" y="89883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326" name="Bonus"/>
          <p:cNvSpPr/>
          <p:nvPr/>
        </p:nvSpPr>
        <p:spPr>
          <a:xfrm>
            <a:off x="11222892" y="325194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Bonus</a:t>
            </a:r>
          </a:p>
        </p:txBody>
      </p:sp>
      <p:sp>
        <p:nvSpPr>
          <p:cNvPr id="327" name="DepositList"/>
          <p:cNvSpPr/>
          <p:nvPr/>
        </p:nvSpPr>
        <p:spPr>
          <a:xfrm>
            <a:off x="11222892" y="560505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DepositList</a:t>
            </a:r>
          </a:p>
        </p:txBody>
      </p:sp>
      <p:sp>
        <p:nvSpPr>
          <p:cNvPr id="328" name="Deposit"/>
          <p:cNvSpPr/>
          <p:nvPr/>
        </p:nvSpPr>
        <p:spPr>
          <a:xfrm>
            <a:off x="18045358" y="2603049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329" name="Deposit"/>
          <p:cNvSpPr/>
          <p:nvPr/>
        </p:nvSpPr>
        <p:spPr>
          <a:xfrm>
            <a:off x="18045358" y="4845313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330" name="BetList"/>
          <p:cNvSpPr/>
          <p:nvPr/>
        </p:nvSpPr>
        <p:spPr>
          <a:xfrm>
            <a:off x="11222892" y="7958167"/>
            <a:ext cx="5232401" cy="2080359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BetList</a:t>
            </a:r>
          </a:p>
        </p:txBody>
      </p:sp>
      <p:sp>
        <p:nvSpPr>
          <p:cNvPr id="331" name="Bet"/>
          <p:cNvSpPr/>
          <p:nvPr/>
        </p:nvSpPr>
        <p:spPr>
          <a:xfrm>
            <a:off x="18045358" y="774891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332" name="Bet"/>
          <p:cNvSpPr/>
          <p:nvPr/>
        </p:nvSpPr>
        <p:spPr>
          <a:xfrm>
            <a:off x="18045358" y="10300825"/>
            <a:ext cx="5232401" cy="2080359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333" name="Line"/>
          <p:cNvSpPr/>
          <p:nvPr/>
        </p:nvSpPr>
        <p:spPr>
          <a:xfrm>
            <a:off x="3062964" y="3143865"/>
            <a:ext cx="1714557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4" name="Line"/>
          <p:cNvSpPr/>
          <p:nvPr/>
        </p:nvSpPr>
        <p:spPr>
          <a:xfrm flipV="1">
            <a:off x="10149752" y="2044607"/>
            <a:ext cx="1041391" cy="104139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5" name="Line"/>
          <p:cNvSpPr/>
          <p:nvPr/>
        </p:nvSpPr>
        <p:spPr>
          <a:xfrm>
            <a:off x="10168474" y="3403891"/>
            <a:ext cx="1003947" cy="1003946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6" name="Line"/>
          <p:cNvSpPr/>
          <p:nvPr/>
        </p:nvSpPr>
        <p:spPr>
          <a:xfrm>
            <a:off x="8265847" y="4170121"/>
            <a:ext cx="2989470" cy="2471378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7" name="Line"/>
          <p:cNvSpPr/>
          <p:nvPr/>
        </p:nvSpPr>
        <p:spPr>
          <a:xfrm>
            <a:off x="7474992" y="4196205"/>
            <a:ext cx="3697428" cy="480214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8" name="Line"/>
          <p:cNvSpPr/>
          <p:nvPr/>
        </p:nvSpPr>
        <p:spPr>
          <a:xfrm flipV="1">
            <a:off x="16541945" y="5884041"/>
            <a:ext cx="1469131" cy="778097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39" name="Line"/>
          <p:cNvSpPr/>
          <p:nvPr/>
        </p:nvSpPr>
        <p:spPr>
          <a:xfrm flipV="1">
            <a:off x="16584818" y="3867698"/>
            <a:ext cx="1401822" cy="273179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40" name="Line"/>
          <p:cNvSpPr/>
          <p:nvPr/>
        </p:nvSpPr>
        <p:spPr>
          <a:xfrm>
            <a:off x="16517509" y="8902950"/>
            <a:ext cx="1467479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41" name="Line"/>
          <p:cNvSpPr/>
          <p:nvPr/>
        </p:nvSpPr>
        <p:spPr>
          <a:xfrm>
            <a:off x="16547065" y="9263360"/>
            <a:ext cx="1466545" cy="2077645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342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1546" y="8854800"/>
            <a:ext cx="3415521" cy="214385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Line"/>
          <p:cNvSpPr/>
          <p:nvPr/>
        </p:nvSpPr>
        <p:spPr>
          <a:xfrm>
            <a:off x="3062964" y="5364055"/>
            <a:ext cx="1762710" cy="95558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44" name="Line"/>
          <p:cNvSpPr/>
          <p:nvPr/>
        </p:nvSpPr>
        <p:spPr>
          <a:xfrm>
            <a:off x="3114411" y="7701025"/>
            <a:ext cx="1647850" cy="129732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4"/>
      <p:bldP build="whole" bldLvl="1" animBg="1" rev="0" advAuto="0" spid="330" grpId="2"/>
      <p:bldP build="whole" bldLvl="1" animBg="1" rev="0" advAuto="0" spid="332" grpId="1"/>
      <p:bldP build="whole" bldLvl="1" animBg="1" rev="0" advAuto="0" spid="320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“Is this thread safe?”…"/>
          <p:cNvSpPr txBox="1"/>
          <p:nvPr/>
        </p:nvSpPr>
        <p:spPr>
          <a:xfrm>
            <a:off x="4803281" y="5460999"/>
            <a:ext cx="14777438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12200">
                <a:solidFill>
                  <a:srgbClr val="2123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“Is this thread safe?”</a:t>
            </a:r>
          </a:p>
          <a:p>
            <a:pPr lvl="4" indent="0" algn="r" defTabSz="457200">
              <a:defRPr sz="6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181818"/>
                </a:solidFill>
              </a:rPr>
              <a:t>― </a:t>
            </a:r>
            <a:r>
              <a:t>Every Java developer, every day.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ur.png" descr="i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6719" y="402214"/>
            <a:ext cx="4787545" cy="478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tate is consistent…"/>
          <p:cNvSpPr txBox="1"/>
          <p:nvPr/>
        </p:nvSpPr>
        <p:spPr>
          <a:xfrm>
            <a:off x="4633874" y="4989714"/>
            <a:ext cx="15116252" cy="373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333500" indent="-1333500" algn="l" defTabSz="457200">
              <a:lnSpc>
                <a:spcPct val="117999"/>
              </a:lnSpc>
              <a:buSzPct val="100000"/>
              <a:buAutoNum type="arabicPeriod" startAt="1"/>
              <a:defRPr b="0" sz="7200"/>
            </a:pPr>
            <a:r>
              <a:t>State is consistent</a:t>
            </a:r>
          </a:p>
          <a:p>
            <a:pPr marL="1333500" indent="-1333500" algn="l" defTabSz="457200">
              <a:lnSpc>
                <a:spcPct val="117999"/>
              </a:lnSpc>
              <a:buSzPct val="100000"/>
              <a:buAutoNum type="arabicPeriod" startAt="1"/>
              <a:defRPr b="0" sz="7200"/>
            </a:pPr>
            <a:r>
              <a:t>Function must be pure</a:t>
            </a:r>
          </a:p>
          <a:p>
            <a:pPr marL="1333500" indent="-1333500" algn="l" defTabSz="457200">
              <a:lnSpc>
                <a:spcPct val="117999"/>
              </a:lnSpc>
              <a:buSzPct val="100000"/>
              <a:buAutoNum type="arabicPeriod" startAt="1"/>
              <a:defRPr b="0" sz="7200"/>
            </a:pPr>
            <a:r>
              <a:t>Only safe within the pure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ublic class ClientBonus {…"/>
          <p:cNvSpPr txBox="1"/>
          <p:nvPr/>
        </p:nvSpPr>
        <p:spPr>
          <a:xfrm>
            <a:off x="4913709" y="3606800"/>
            <a:ext cx="12987562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ClientBonus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Client </a:t>
            </a:r>
            <a:r>
              <a:rPr>
                <a:solidFill>
                  <a:srgbClr val="66187A"/>
                </a:solidFill>
              </a:rPr>
              <a:t>client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Bonus </a:t>
            </a:r>
            <a:r>
              <a:rPr>
                <a:solidFill>
                  <a:srgbClr val="66187A"/>
                </a:solidFill>
              </a:rPr>
              <a:t>bonus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DepositList </a:t>
            </a:r>
            <a:r>
              <a:rPr>
                <a:solidFill>
                  <a:srgbClr val="66187A"/>
                </a:solidFill>
              </a:rPr>
              <a:t>deposits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9420" y="6097072"/>
            <a:ext cx="3455987" cy="216925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ClientBonus"/>
          <p:cNvSpPr/>
          <p:nvPr/>
        </p:nvSpPr>
        <p:spPr>
          <a:xfrm>
            <a:off x="4809270" y="2103686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ClientBonus</a:t>
            </a:r>
          </a:p>
        </p:txBody>
      </p:sp>
      <p:graphicFrame>
        <p:nvGraphicFramePr>
          <p:cNvPr id="354" name="Table"/>
          <p:cNvGraphicFramePr/>
          <p:nvPr/>
        </p:nvGraphicFramePr>
        <p:xfrm>
          <a:off x="1287279" y="1729764"/>
          <a:ext cx="5114376" cy="942514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1315152"/>
                <a:gridCol w="1051016"/>
              </a:tblGrid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54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235311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6600">
                          <a:sym typeface="Helvetica Neue"/>
                        </a:rPr>
                        <a:t>…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55" name="Client"/>
          <p:cNvSpPr/>
          <p:nvPr/>
        </p:nvSpPr>
        <p:spPr>
          <a:xfrm>
            <a:off x="11222892" y="89883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356" name="Bonus"/>
          <p:cNvSpPr/>
          <p:nvPr/>
        </p:nvSpPr>
        <p:spPr>
          <a:xfrm>
            <a:off x="11222892" y="325194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Bonus</a:t>
            </a:r>
          </a:p>
        </p:txBody>
      </p:sp>
      <p:sp>
        <p:nvSpPr>
          <p:cNvPr id="357" name="DepositList"/>
          <p:cNvSpPr/>
          <p:nvPr/>
        </p:nvSpPr>
        <p:spPr>
          <a:xfrm>
            <a:off x="11222892" y="560505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DepositList</a:t>
            </a:r>
          </a:p>
        </p:txBody>
      </p:sp>
      <p:sp>
        <p:nvSpPr>
          <p:cNvPr id="358" name="Deposit"/>
          <p:cNvSpPr/>
          <p:nvPr/>
        </p:nvSpPr>
        <p:spPr>
          <a:xfrm>
            <a:off x="18045358" y="2603049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359" name="Deposit"/>
          <p:cNvSpPr/>
          <p:nvPr/>
        </p:nvSpPr>
        <p:spPr>
          <a:xfrm>
            <a:off x="18045358" y="4845313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Deposit</a:t>
            </a:r>
          </a:p>
        </p:txBody>
      </p:sp>
      <p:sp>
        <p:nvSpPr>
          <p:cNvPr id="360" name="BetList"/>
          <p:cNvSpPr/>
          <p:nvPr/>
        </p:nvSpPr>
        <p:spPr>
          <a:xfrm>
            <a:off x="11222892" y="7958167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BetList</a:t>
            </a:r>
          </a:p>
        </p:txBody>
      </p:sp>
      <p:sp>
        <p:nvSpPr>
          <p:cNvPr id="361" name="Bet"/>
          <p:cNvSpPr/>
          <p:nvPr/>
        </p:nvSpPr>
        <p:spPr>
          <a:xfrm>
            <a:off x="18045358" y="774891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362" name="Bet"/>
          <p:cNvSpPr/>
          <p:nvPr/>
        </p:nvSpPr>
        <p:spPr>
          <a:xfrm>
            <a:off x="18045358" y="10300825"/>
            <a:ext cx="5232401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Bet</a:t>
            </a:r>
          </a:p>
        </p:txBody>
      </p:sp>
      <p:sp>
        <p:nvSpPr>
          <p:cNvPr id="363" name="Line"/>
          <p:cNvSpPr/>
          <p:nvPr/>
        </p:nvSpPr>
        <p:spPr>
          <a:xfrm>
            <a:off x="3062964" y="3143865"/>
            <a:ext cx="1714557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4" name="Line"/>
          <p:cNvSpPr/>
          <p:nvPr/>
        </p:nvSpPr>
        <p:spPr>
          <a:xfrm flipV="1">
            <a:off x="10149752" y="2044607"/>
            <a:ext cx="1041391" cy="104139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5" name="Line"/>
          <p:cNvSpPr/>
          <p:nvPr/>
        </p:nvSpPr>
        <p:spPr>
          <a:xfrm>
            <a:off x="10168474" y="3403891"/>
            <a:ext cx="1003947" cy="1003946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6" name="Line"/>
          <p:cNvSpPr/>
          <p:nvPr/>
        </p:nvSpPr>
        <p:spPr>
          <a:xfrm>
            <a:off x="8265847" y="4170121"/>
            <a:ext cx="2989470" cy="2471378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7" name="Line"/>
          <p:cNvSpPr/>
          <p:nvPr/>
        </p:nvSpPr>
        <p:spPr>
          <a:xfrm>
            <a:off x="7474992" y="4196205"/>
            <a:ext cx="3697428" cy="480214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8" name="Line"/>
          <p:cNvSpPr/>
          <p:nvPr/>
        </p:nvSpPr>
        <p:spPr>
          <a:xfrm flipV="1">
            <a:off x="16541945" y="5884041"/>
            <a:ext cx="1469131" cy="778097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69" name="Line"/>
          <p:cNvSpPr/>
          <p:nvPr/>
        </p:nvSpPr>
        <p:spPr>
          <a:xfrm flipV="1">
            <a:off x="16584818" y="3867698"/>
            <a:ext cx="1401822" cy="273179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0" name="Line"/>
          <p:cNvSpPr/>
          <p:nvPr/>
        </p:nvSpPr>
        <p:spPr>
          <a:xfrm>
            <a:off x="16517509" y="8902950"/>
            <a:ext cx="1467479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1" name="Line"/>
          <p:cNvSpPr/>
          <p:nvPr/>
        </p:nvSpPr>
        <p:spPr>
          <a:xfrm>
            <a:off x="16547065" y="9263360"/>
            <a:ext cx="1466545" cy="2077645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2" name="Gear"/>
          <p:cNvSpPr/>
          <p:nvPr/>
        </p:nvSpPr>
        <p:spPr>
          <a:xfrm>
            <a:off x="2325308" y="9761014"/>
            <a:ext cx="1269878" cy="1270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pic>
        <p:nvPicPr>
          <p:cNvPr id="373" name="Screenshot 2018-10-31 at 16.44.01.png" descr="Screenshot 2018-10-31 at 16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1546" y="8854800"/>
            <a:ext cx="3415521" cy="2143859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ne"/>
          <p:cNvSpPr/>
          <p:nvPr/>
        </p:nvSpPr>
        <p:spPr>
          <a:xfrm>
            <a:off x="3062964" y="5364055"/>
            <a:ext cx="1762710" cy="955582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5" name="Line"/>
          <p:cNvSpPr/>
          <p:nvPr/>
        </p:nvSpPr>
        <p:spPr>
          <a:xfrm>
            <a:off x="3114411" y="7701025"/>
            <a:ext cx="1647850" cy="1297323"/>
          </a:xfrm>
          <a:prstGeom prst="line">
            <a:avLst/>
          </a:prstGeom>
          <a:ln w="2159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6" name="Gear"/>
          <p:cNvSpPr/>
          <p:nvPr/>
        </p:nvSpPr>
        <p:spPr>
          <a:xfrm>
            <a:off x="2704031" y="7311563"/>
            <a:ext cx="890409" cy="890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7" name="Gear"/>
          <p:cNvSpPr/>
          <p:nvPr/>
        </p:nvSpPr>
        <p:spPr>
          <a:xfrm>
            <a:off x="2678631" y="4931464"/>
            <a:ext cx="890409" cy="890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78" name="Gear"/>
          <p:cNvSpPr/>
          <p:nvPr/>
        </p:nvSpPr>
        <p:spPr>
          <a:xfrm>
            <a:off x="2704777" y="2698575"/>
            <a:ext cx="890409" cy="890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fill="norm" stroke="1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" grpId="1"/>
      <p:bldP build="whole" bldLvl="1" animBg="1" rev="0" advAuto="0" spid="377" grpId="3"/>
      <p:bldP build="whole" bldLvl="1" animBg="1" rev="0" advAuto="0" spid="376" grpId="2"/>
      <p:bldP build="whole" bldLvl="1" animBg="1" rev="0" advAuto="0" spid="378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ublic interface ConcurrentMap&lt;…&gt; extends Map&lt;…&gt; {…"/>
          <p:cNvSpPr txBox="1"/>
          <p:nvPr/>
        </p:nvSpPr>
        <p:spPr>
          <a:xfrm>
            <a:off x="1118638" y="3562349"/>
            <a:ext cx="22361960" cy="659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61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public interface </a:t>
            </a:r>
            <a:r>
              <a:rPr>
                <a:solidFill>
                  <a:srgbClr val="000000"/>
                </a:solidFill>
              </a:rPr>
              <a:t>ConcurrentMap&lt;</a:t>
            </a:r>
            <a:r>
              <a:rPr>
                <a:solidFill>
                  <a:srgbClr val="21999D"/>
                </a:solidFill>
              </a:rPr>
              <a:t>…</a:t>
            </a:r>
            <a:r>
              <a:rPr>
                <a:solidFill>
                  <a:srgbClr val="000000"/>
                </a:solidFill>
              </a:rPr>
              <a:t>&gt; </a:t>
            </a:r>
            <a:r>
              <a:rPr b="1"/>
              <a:t>extends </a:t>
            </a:r>
            <a:r>
              <a:rPr>
                <a:solidFill>
                  <a:srgbClr val="000000"/>
                </a:solidFill>
              </a:rPr>
              <a:t>Map&lt;</a:t>
            </a:r>
            <a:r>
              <a:rPr>
                <a:solidFill>
                  <a:srgbClr val="21999D"/>
                </a:solidFill>
              </a:rPr>
              <a:t>…</a:t>
            </a:r>
            <a:r>
              <a:rPr>
                <a:solidFill>
                  <a:srgbClr val="000000"/>
                </a:solidFill>
              </a:rPr>
              <a:t>&gt; {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1999D"/>
                </a:solidFill>
              </a:rPr>
              <a:t>V </a:t>
            </a:r>
            <a:r>
              <a:t>compute(</a:t>
            </a:r>
            <a:r>
              <a:rPr>
                <a:solidFill>
                  <a:srgbClr val="21999D"/>
                </a:solidFill>
              </a:rPr>
              <a:t>K </a:t>
            </a:r>
            <a:r>
              <a:t>key, BiFunction&lt;…&gt; remappingFunction) </a:t>
            </a: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1999D"/>
                </a:solidFill>
              </a:rPr>
              <a:t>V </a:t>
            </a:r>
            <a:r>
              <a:t>computeIfAbsent(</a:t>
            </a:r>
            <a:r>
              <a:rPr>
                <a:solidFill>
                  <a:srgbClr val="21999D"/>
                </a:solidFill>
              </a:rPr>
              <a:t>K </a:t>
            </a:r>
            <a:r>
              <a:t>key, Function&lt;…&gt; mappingFunction) </a:t>
            </a: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1999D"/>
                </a:solidFill>
              </a:rPr>
              <a:t>V </a:t>
            </a:r>
            <a:r>
              <a:t>computeIfPresent(</a:t>
            </a:r>
            <a:r>
              <a:rPr>
                <a:solidFill>
                  <a:srgbClr val="21999D"/>
                </a:solidFill>
              </a:rPr>
              <a:t>K </a:t>
            </a:r>
            <a:r>
              <a:t>key, BiFunction&lt;…&gt; remappingFunction) </a:t>
            </a: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ublic class TheStateHolder {…"/>
          <p:cNvSpPr txBox="1"/>
          <p:nvPr/>
        </p:nvSpPr>
        <p:spPr>
          <a:xfrm>
            <a:off x="1016036" y="2686049"/>
            <a:ext cx="22351928" cy="834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TheStateHolder {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final </a:t>
            </a:r>
            <a:r>
              <a:t>Map&lt;Long, ClientBonus&gt; </a:t>
            </a:r>
            <a:r>
              <a:rPr b="1">
                <a:solidFill>
                  <a:srgbClr val="66187A"/>
                </a:solidFill>
              </a:rPr>
              <a:t>state </a:t>
            </a:r>
            <a:r>
              <a:t>=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ConcurrentHashMap&lt;&gt;();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public </a:t>
            </a:r>
            <a:r>
              <a:t>ClientBonus nextState(Long client, Bet bet) {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return </a:t>
            </a:r>
            <a:r>
              <a:rPr b="1">
                <a:solidFill>
                  <a:srgbClr val="66187A"/>
                </a:solidFill>
              </a:rPr>
              <a:t>state</a:t>
            </a:r>
            <a:r>
              <a:t>.computeIfPresent(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client,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(k, currentState) -&gt; currentState.nextState(</a:t>
            </a:r>
            <a:r>
              <a:rPr>
                <a:solidFill>
                  <a:srgbClr val="66187A"/>
                </a:solidFill>
              </a:rPr>
              <a:t>bet</a:t>
            </a:r>
            <a:r>
              <a:t>));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9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ublic class ClientBonus {…"/>
          <p:cNvSpPr txBox="1"/>
          <p:nvPr/>
        </p:nvSpPr>
        <p:spPr>
          <a:xfrm>
            <a:off x="4913709" y="1778000"/>
            <a:ext cx="14934978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ClientBonus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Client </a:t>
            </a:r>
            <a:r>
              <a:rPr>
                <a:solidFill>
                  <a:srgbClr val="66187A"/>
                </a:solidFill>
              </a:rPr>
              <a:t>client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Bonus </a:t>
            </a:r>
            <a:r>
              <a:rPr>
                <a:solidFill>
                  <a:srgbClr val="66187A"/>
                </a:solidFill>
              </a:rPr>
              <a:t>bonus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DepositList </a:t>
            </a:r>
            <a:r>
              <a:rPr>
                <a:solidFill>
                  <a:srgbClr val="66187A"/>
                </a:solidFill>
              </a:rPr>
              <a:t>deposits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public </a:t>
            </a:r>
            <a:r>
              <a:rPr b="1"/>
              <a:t>ClientBonus</a:t>
            </a:r>
            <a:r>
              <a:t> nextState(Bet bet)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...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</p:txBody>
      </p:sp>
      <p:sp>
        <p:nvSpPr>
          <p:cNvPr id="385" name="Rectangle"/>
          <p:cNvSpPr/>
          <p:nvPr/>
        </p:nvSpPr>
        <p:spPr>
          <a:xfrm>
            <a:off x="4709762" y="3361040"/>
            <a:ext cx="16304827" cy="3496960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xxxxService"/>
          <p:cNvSpPr/>
          <p:nvPr/>
        </p:nvSpPr>
        <p:spPr>
          <a:xfrm>
            <a:off x="1817356" y="2942150"/>
            <a:ext cx="7935717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xxxxService</a:t>
            </a:r>
          </a:p>
        </p:txBody>
      </p:sp>
      <p:sp>
        <p:nvSpPr>
          <p:cNvPr id="390" name="INotificationSender"/>
          <p:cNvSpPr/>
          <p:nvPr/>
        </p:nvSpPr>
        <p:spPr>
          <a:xfrm>
            <a:off x="13863959" y="5473361"/>
            <a:ext cx="8718502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i="1" sz="6600"/>
            </a:lvl1pPr>
          </a:lstStyle>
          <a:p>
            <a:pPr/>
            <a:r>
              <a:t>INotificationSender</a:t>
            </a:r>
          </a:p>
        </p:txBody>
      </p:sp>
      <p:sp>
        <p:nvSpPr>
          <p:cNvPr id="391" name="Line"/>
          <p:cNvSpPr/>
          <p:nvPr/>
        </p:nvSpPr>
        <p:spPr>
          <a:xfrm flipV="1">
            <a:off x="9784822" y="2042133"/>
            <a:ext cx="4047388" cy="194019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92" name="NotificationSenderImpl"/>
          <p:cNvSpPr/>
          <p:nvPr/>
        </p:nvSpPr>
        <p:spPr>
          <a:xfrm>
            <a:off x="13510294" y="10757703"/>
            <a:ext cx="9425832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NotificationSenderImpl</a:t>
            </a:r>
          </a:p>
        </p:txBody>
      </p:sp>
      <p:sp>
        <p:nvSpPr>
          <p:cNvPr id="393" name="Line"/>
          <p:cNvSpPr/>
          <p:nvPr/>
        </p:nvSpPr>
        <p:spPr>
          <a:xfrm flipV="1">
            <a:off x="18223210" y="7585469"/>
            <a:ext cx="1" cy="3140486"/>
          </a:xfrm>
          <a:prstGeom prst="line">
            <a:avLst/>
          </a:prstGeom>
          <a:ln w="1270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394" name="TheStateHolder"/>
          <p:cNvSpPr/>
          <p:nvPr/>
        </p:nvSpPr>
        <p:spPr>
          <a:xfrm>
            <a:off x="13863959" y="924852"/>
            <a:ext cx="7935718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0">
              <a:defRPr b="0" sz="6600">
                <a:latin typeface="+mj-lt"/>
                <a:ea typeface="+mj-ea"/>
                <a:cs typeface="+mj-cs"/>
                <a:sym typeface="Helvetica Neue Medium"/>
              </a:defRPr>
            </a:pPr>
            <a:r>
              <a:t>TheStateHolder</a:t>
            </a:r>
          </a:p>
        </p:txBody>
      </p:sp>
      <p:sp>
        <p:nvSpPr>
          <p:cNvPr id="395" name="Line"/>
          <p:cNvSpPr/>
          <p:nvPr/>
        </p:nvSpPr>
        <p:spPr>
          <a:xfrm>
            <a:off x="9810381" y="3981460"/>
            <a:ext cx="4002184" cy="253208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ublic class ClientBonus {…"/>
          <p:cNvSpPr txBox="1"/>
          <p:nvPr/>
        </p:nvSpPr>
        <p:spPr>
          <a:xfrm>
            <a:off x="3416300" y="1778000"/>
            <a:ext cx="14556582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ClientBonus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Client </a:t>
            </a:r>
            <a:r>
              <a:rPr>
                <a:solidFill>
                  <a:srgbClr val="66187A"/>
                </a:solidFill>
              </a:rPr>
              <a:t>client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Bonus </a:t>
            </a:r>
            <a:r>
              <a:rPr>
                <a:solidFill>
                  <a:srgbClr val="66187A"/>
                </a:solidFill>
              </a:rPr>
              <a:t>bonus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DepositList </a:t>
            </a:r>
            <a:r>
              <a:rPr>
                <a:solidFill>
                  <a:srgbClr val="66187A"/>
                </a:solidFill>
              </a:rPr>
              <a:t>deposits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public </a:t>
            </a:r>
            <a:r>
              <a:t>ClientBonus nextState(Bet bet)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...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</p:txBody>
      </p:sp>
      <p:sp>
        <p:nvSpPr>
          <p:cNvPr id="398" name="Rectangle"/>
          <p:cNvSpPr/>
          <p:nvPr/>
        </p:nvSpPr>
        <p:spPr>
          <a:xfrm>
            <a:off x="3665637" y="3361040"/>
            <a:ext cx="16304828" cy="3496960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ublic class ClientBonus {…"/>
          <p:cNvSpPr txBox="1"/>
          <p:nvPr/>
        </p:nvSpPr>
        <p:spPr>
          <a:xfrm>
            <a:off x="3417056" y="1778000"/>
            <a:ext cx="17860195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ClientBonus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Client </a:t>
            </a:r>
            <a:r>
              <a:rPr>
                <a:solidFill>
                  <a:srgbClr val="66187A"/>
                </a:solidFill>
              </a:rPr>
              <a:t>client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Bonus </a:t>
            </a:r>
            <a:r>
              <a:rPr>
                <a:solidFill>
                  <a:srgbClr val="66187A"/>
                </a:solidFill>
              </a:rPr>
              <a:t>bonus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sz="60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private final </a:t>
            </a:r>
            <a:r>
              <a:rPr b="0">
                <a:solidFill>
                  <a:srgbClr val="000000"/>
                </a:solidFill>
              </a:rPr>
              <a:t>DepositList </a:t>
            </a:r>
            <a:r>
              <a:rPr>
                <a:solidFill>
                  <a:srgbClr val="66187A"/>
                </a:solidFill>
              </a:rPr>
              <a:t>deposits</a:t>
            </a:r>
            <a:r>
              <a:rPr b="0">
                <a:solidFill>
                  <a:srgbClr val="000000"/>
                </a:solidFill>
              </a:rPr>
              <a:t>;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lvl="1" indent="0"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public </a:t>
            </a:r>
            <a:r>
              <a:rPr b="1"/>
              <a:t>Pair</a:t>
            </a:r>
            <a:r>
              <a:t>&lt;ClientBonus,</a:t>
            </a:r>
            <a:r>
              <a:rPr b="1"/>
              <a:t>Effects</a:t>
            </a:r>
            <a:r>
              <a:t>&gt; next(Bet bet) {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...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</p:txBody>
      </p:sp>
      <p:sp>
        <p:nvSpPr>
          <p:cNvPr id="401" name="Rectangle"/>
          <p:cNvSpPr/>
          <p:nvPr/>
        </p:nvSpPr>
        <p:spPr>
          <a:xfrm>
            <a:off x="3633997" y="3361040"/>
            <a:ext cx="16304828" cy="3496960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ur.png" descr="i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6719" y="402214"/>
            <a:ext cx="4787545" cy="478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Oval" descr="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35013" y="5653264"/>
            <a:ext cx="6100312" cy="71530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NotifyClientEffect"/>
          <p:cNvSpPr/>
          <p:nvPr/>
        </p:nvSpPr>
        <p:spPr>
          <a:xfrm>
            <a:off x="8224142" y="5817821"/>
            <a:ext cx="7935717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IgnoreError"/>
          <p:cNvSpPr/>
          <p:nvPr/>
        </p:nvSpPr>
        <p:spPr>
          <a:xfrm>
            <a:off x="7187741" y="3834201"/>
            <a:ext cx="10008518" cy="485542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IgnoreError</a:t>
            </a:r>
          </a:p>
        </p:txBody>
      </p:sp>
      <p:sp>
        <p:nvSpPr>
          <p:cNvPr id="406" name="NotifyClientEffect"/>
          <p:cNvSpPr/>
          <p:nvPr/>
        </p:nvSpPr>
        <p:spPr>
          <a:xfrm>
            <a:off x="8224142" y="5817821"/>
            <a:ext cx="7935717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IgnoreError"/>
          <p:cNvSpPr/>
          <p:nvPr/>
        </p:nvSpPr>
        <p:spPr>
          <a:xfrm>
            <a:off x="2151733" y="4430289"/>
            <a:ext cx="10008517" cy="4855422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IgnoreError</a:t>
            </a:r>
          </a:p>
        </p:txBody>
      </p:sp>
      <p:sp>
        <p:nvSpPr>
          <p:cNvPr id="409" name="NotifyClientEffect"/>
          <p:cNvSpPr/>
          <p:nvPr/>
        </p:nvSpPr>
        <p:spPr>
          <a:xfrm>
            <a:off x="3188134" y="6413909"/>
            <a:ext cx="7935717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NotifyClientEffect</a:t>
            </a:r>
          </a:p>
        </p:txBody>
      </p:sp>
      <p:sp>
        <p:nvSpPr>
          <p:cNvPr id="410" name="StopTheJVM"/>
          <p:cNvSpPr/>
          <p:nvPr/>
        </p:nvSpPr>
        <p:spPr>
          <a:xfrm>
            <a:off x="13147121" y="4430289"/>
            <a:ext cx="10008517" cy="4855422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StopTheJVM</a:t>
            </a:r>
          </a:p>
        </p:txBody>
      </p:sp>
      <p:sp>
        <p:nvSpPr>
          <p:cNvPr id="411" name="NotifyClientEffect"/>
          <p:cNvSpPr/>
          <p:nvPr/>
        </p:nvSpPr>
        <p:spPr>
          <a:xfrm>
            <a:off x="14183521" y="6413909"/>
            <a:ext cx="7935718" cy="2080359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6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Effect1"/>
          <p:cNvSpPr/>
          <p:nvPr/>
        </p:nvSpPr>
        <p:spPr>
          <a:xfrm>
            <a:off x="8926286" y="6278457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Effect1</a:t>
            </a:r>
          </a:p>
        </p:txBody>
      </p:sp>
      <p:sp>
        <p:nvSpPr>
          <p:cNvPr id="414" name="Effect2"/>
          <p:cNvSpPr/>
          <p:nvPr/>
        </p:nvSpPr>
        <p:spPr>
          <a:xfrm>
            <a:off x="13684902" y="6278457"/>
            <a:ext cx="3090760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Effect2</a:t>
            </a:r>
          </a:p>
        </p:txBody>
      </p:sp>
      <p:sp>
        <p:nvSpPr>
          <p:cNvPr id="415" name="Effect3"/>
          <p:cNvSpPr/>
          <p:nvPr/>
        </p:nvSpPr>
        <p:spPr>
          <a:xfrm>
            <a:off x="18283094" y="6278457"/>
            <a:ext cx="3344684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Effect3</a:t>
            </a:r>
          </a:p>
        </p:txBody>
      </p:sp>
      <p:sp>
        <p:nvSpPr>
          <p:cNvPr id="416" name="Line"/>
          <p:cNvSpPr/>
          <p:nvPr/>
        </p:nvSpPr>
        <p:spPr>
          <a:xfrm>
            <a:off x="7450603" y="6858000"/>
            <a:ext cx="1443934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17" name="SequentialEffects"/>
          <p:cNvSpPr/>
          <p:nvPr/>
        </p:nvSpPr>
        <p:spPr>
          <a:xfrm>
            <a:off x="2756222" y="6278457"/>
            <a:ext cx="4662632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SequentialEffects</a:t>
            </a:r>
          </a:p>
        </p:txBody>
      </p:sp>
      <p:sp>
        <p:nvSpPr>
          <p:cNvPr id="418" name="Line"/>
          <p:cNvSpPr/>
          <p:nvPr/>
        </p:nvSpPr>
        <p:spPr>
          <a:xfrm>
            <a:off x="12209219" y="6858000"/>
            <a:ext cx="1443934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19" name="Line"/>
          <p:cNvSpPr/>
          <p:nvPr/>
        </p:nvSpPr>
        <p:spPr>
          <a:xfrm>
            <a:off x="16807411" y="6858000"/>
            <a:ext cx="1443934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Effect1"/>
          <p:cNvSpPr/>
          <p:nvPr/>
        </p:nvSpPr>
        <p:spPr>
          <a:xfrm>
            <a:off x="13895373" y="3890425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Effect1</a:t>
            </a:r>
          </a:p>
        </p:txBody>
      </p:sp>
      <p:sp>
        <p:nvSpPr>
          <p:cNvPr id="422" name="Effect2"/>
          <p:cNvSpPr/>
          <p:nvPr/>
        </p:nvSpPr>
        <p:spPr>
          <a:xfrm>
            <a:off x="13895373" y="6278456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Effect2</a:t>
            </a:r>
          </a:p>
        </p:txBody>
      </p:sp>
      <p:sp>
        <p:nvSpPr>
          <p:cNvPr id="423" name="Effect3"/>
          <p:cNvSpPr/>
          <p:nvPr/>
        </p:nvSpPr>
        <p:spPr>
          <a:xfrm>
            <a:off x="13895373" y="8666488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Effect3</a:t>
            </a:r>
          </a:p>
        </p:txBody>
      </p:sp>
      <p:sp>
        <p:nvSpPr>
          <p:cNvPr id="424" name="Line"/>
          <p:cNvSpPr/>
          <p:nvPr/>
        </p:nvSpPr>
        <p:spPr>
          <a:xfrm flipV="1">
            <a:off x="11838323" y="4469968"/>
            <a:ext cx="2025302" cy="2388032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25" name="IndependentEffects"/>
          <p:cNvSpPr/>
          <p:nvPr/>
        </p:nvSpPr>
        <p:spPr>
          <a:xfrm>
            <a:off x="7143942" y="6278456"/>
            <a:ext cx="4662632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IndependentEffects</a:t>
            </a:r>
          </a:p>
        </p:txBody>
      </p:sp>
      <p:sp>
        <p:nvSpPr>
          <p:cNvPr id="426" name="Line"/>
          <p:cNvSpPr/>
          <p:nvPr/>
        </p:nvSpPr>
        <p:spPr>
          <a:xfrm>
            <a:off x="11838323" y="6858000"/>
            <a:ext cx="2025302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27" name="Line"/>
          <p:cNvSpPr/>
          <p:nvPr/>
        </p:nvSpPr>
        <p:spPr>
          <a:xfrm>
            <a:off x="11829090" y="6916456"/>
            <a:ext cx="2034535" cy="2329576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topTracking"/>
          <p:cNvSpPr/>
          <p:nvPr/>
        </p:nvSpPr>
        <p:spPr>
          <a:xfrm>
            <a:off x="5841254" y="6278457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StopTracking</a:t>
            </a:r>
          </a:p>
        </p:txBody>
      </p:sp>
      <p:sp>
        <p:nvSpPr>
          <p:cNvPr id="430" name="Pay"/>
          <p:cNvSpPr/>
          <p:nvPr/>
        </p:nvSpPr>
        <p:spPr>
          <a:xfrm>
            <a:off x="10599870" y="6278457"/>
            <a:ext cx="3090760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Pay</a:t>
            </a:r>
          </a:p>
        </p:txBody>
      </p:sp>
      <p:sp>
        <p:nvSpPr>
          <p:cNvPr id="431" name="NotifyClient"/>
          <p:cNvSpPr/>
          <p:nvPr/>
        </p:nvSpPr>
        <p:spPr>
          <a:xfrm>
            <a:off x="15198063" y="6278457"/>
            <a:ext cx="3344684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</a:t>
            </a:r>
          </a:p>
        </p:txBody>
      </p:sp>
      <p:sp>
        <p:nvSpPr>
          <p:cNvPr id="432" name="Line"/>
          <p:cNvSpPr/>
          <p:nvPr/>
        </p:nvSpPr>
        <p:spPr>
          <a:xfrm>
            <a:off x="9124188" y="6858000"/>
            <a:ext cx="1443933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33" name="Line"/>
          <p:cNvSpPr/>
          <p:nvPr/>
        </p:nvSpPr>
        <p:spPr>
          <a:xfrm>
            <a:off x="13722379" y="6858000"/>
            <a:ext cx="1443934" cy="0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ublic interface Effect {…"/>
          <p:cNvSpPr txBox="1"/>
          <p:nvPr/>
        </p:nvSpPr>
        <p:spPr>
          <a:xfrm>
            <a:off x="4337778" y="5416550"/>
            <a:ext cx="15708444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61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public interface </a:t>
            </a:r>
            <a:r>
              <a:rPr b="0">
                <a:solidFill>
                  <a:srgbClr val="000000"/>
                </a:solidFill>
              </a:rPr>
              <a:t>Effect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void </a:t>
            </a:r>
            <a:r>
              <a:t>run(AllDependencies dependencies);</a:t>
            </a:r>
          </a:p>
          <a:p>
            <a:pPr algn="l" defTabSz="457200">
              <a:defRPr b="0" sz="61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air&lt;ClientBonus, Effects&gt; pair = theStateHolder.nextState(bet);…"/>
          <p:cNvSpPr txBox="1"/>
          <p:nvPr/>
        </p:nvSpPr>
        <p:spPr>
          <a:xfrm>
            <a:off x="2772742" y="5981700"/>
            <a:ext cx="1983038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Pair&lt;ClientBonus, Effects&gt; pair = theStateHolder.nextState(bet);</a:t>
            </a:r>
          </a:p>
          <a:p>
            <a:pPr algn="l" defTabSz="457200">
              <a:defRPr b="0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>
                <a:solidFill>
                  <a:srgbClr val="66187A"/>
                </a:solidFill>
              </a:rPr>
              <a:t>effects</a:t>
            </a:r>
            <a:r>
              <a:t>.run(dependencies);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air&lt;ClientBonus, Effects&gt; pair = theStateHolder.nextState(bet);…"/>
          <p:cNvSpPr txBox="1"/>
          <p:nvPr/>
        </p:nvSpPr>
        <p:spPr>
          <a:xfrm>
            <a:off x="2772742" y="5981700"/>
            <a:ext cx="1983038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Pair&lt;ClientBonus, Effects&gt; pair = theStateHolder.nextState(bet);</a:t>
            </a:r>
          </a:p>
          <a:p>
            <a:pPr algn="l" defTabSz="457200">
              <a:defRPr b="0"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>
                <a:solidFill>
                  <a:srgbClr val="66187A"/>
                </a:solidFill>
              </a:rPr>
              <a:t>effects</a:t>
            </a:r>
            <a:r>
              <a:t>.run(dependencies);</a:t>
            </a:r>
          </a:p>
        </p:txBody>
      </p:sp>
      <p:sp>
        <p:nvSpPr>
          <p:cNvPr id="440" name="“Is this thread safe?”"/>
          <p:cNvSpPr txBox="1"/>
          <p:nvPr/>
        </p:nvSpPr>
        <p:spPr>
          <a:xfrm>
            <a:off x="8272374" y="8623682"/>
            <a:ext cx="14777438" cy="182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0" sz="12200">
                <a:solidFill>
                  <a:srgbClr val="21232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“Is this thread safe?”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hread-1"/>
          <p:cNvSpPr txBox="1"/>
          <p:nvPr/>
        </p:nvSpPr>
        <p:spPr>
          <a:xfrm>
            <a:off x="2451132" y="3651249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443" name="Thread-2"/>
          <p:cNvSpPr txBox="1"/>
          <p:nvPr/>
        </p:nvSpPr>
        <p:spPr>
          <a:xfrm>
            <a:off x="2451132" y="5419506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Thread-2</a:t>
            </a:r>
          </a:p>
        </p:txBody>
      </p:sp>
      <p:sp>
        <p:nvSpPr>
          <p:cNvPr id="444" name="Line"/>
          <p:cNvSpPr/>
          <p:nvPr/>
        </p:nvSpPr>
        <p:spPr>
          <a:xfrm>
            <a:off x="5614785" y="4143919"/>
            <a:ext cx="890762" cy="1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45" name="Line"/>
          <p:cNvSpPr/>
          <p:nvPr/>
        </p:nvSpPr>
        <p:spPr>
          <a:xfrm>
            <a:off x="5623766" y="5933856"/>
            <a:ext cx="890761" cy="1"/>
          </a:xfrm>
          <a:prstGeom prst="line">
            <a:avLst/>
          </a:prstGeom>
          <a:ln w="127000">
            <a:solidFill>
              <a:schemeClr val="accent1">
                <a:hueOff val="114395"/>
                <a:lumOff val="-24975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46" name="Pair&lt;&gt; pair = theStateHolder.nextState(bet);…"/>
          <p:cNvSpPr txBox="1"/>
          <p:nvPr/>
        </p:nvSpPr>
        <p:spPr>
          <a:xfrm>
            <a:off x="6514527" y="3651249"/>
            <a:ext cx="14922122" cy="641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Pair&lt;&gt; pair = theStateHolder.nextState(bet);</a:t>
            </a:r>
          </a:p>
          <a:p>
            <a:pPr algn="l" defTabSz="457200">
              <a:defRPr b="0" sz="5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Pair&lt;&gt; pair = theStateHolder.nextState(bet);</a:t>
            </a: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/>
              <a:t>effects</a:t>
            </a:r>
            <a:r>
              <a:t>.run(dependencies);</a:t>
            </a:r>
          </a:p>
          <a:p>
            <a:pPr algn="l" defTabSz="457200">
              <a:defRPr b="0" sz="5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/>
              <a:t>effects</a:t>
            </a:r>
            <a:r>
              <a:t>.run(dependencies);</a:t>
            </a:r>
          </a:p>
        </p:txBody>
      </p:sp>
      <p:sp>
        <p:nvSpPr>
          <p:cNvPr id="447" name="Rectangle"/>
          <p:cNvSpPr/>
          <p:nvPr/>
        </p:nvSpPr>
        <p:spPr>
          <a:xfrm>
            <a:off x="5434146" y="6858000"/>
            <a:ext cx="16146245" cy="4494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ur.png" descr="i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6719" y="402214"/>
            <a:ext cx="4787545" cy="478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Oval" descr="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85283" y="2435907"/>
            <a:ext cx="4659758" cy="4787545"/>
          </a:xfrm>
          <a:prstGeom prst="rect">
            <a:avLst/>
          </a:prstGeom>
        </p:spPr>
      </p:pic>
      <p:pic>
        <p:nvPicPr>
          <p:cNvPr id="153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122625">
            <a:off x="10061525" y="6438497"/>
            <a:ext cx="3874486" cy="1461771"/>
          </a:xfrm>
          <a:prstGeom prst="rect">
            <a:avLst/>
          </a:prstGeom>
        </p:spPr>
      </p:pic>
      <p:pic>
        <p:nvPicPr>
          <p:cNvPr id="155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003766">
            <a:off x="13773202" y="8062198"/>
            <a:ext cx="3422530" cy="1461770"/>
          </a:xfrm>
          <a:prstGeom prst="rect">
            <a:avLst/>
          </a:prstGeom>
        </p:spPr>
      </p:pic>
      <p:pic>
        <p:nvPicPr>
          <p:cNvPr id="157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120228">
            <a:off x="10046025" y="2215147"/>
            <a:ext cx="3554768" cy="1461770"/>
          </a:xfrm>
          <a:prstGeom prst="rect">
            <a:avLst/>
          </a:prstGeom>
        </p:spPr>
      </p:pic>
      <p:pic>
        <p:nvPicPr>
          <p:cNvPr id="159" name="Line" descr="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1989366">
            <a:off x="17128882" y="5306482"/>
            <a:ext cx="3731787" cy="1461770"/>
          </a:xfrm>
          <a:prstGeom prst="rect">
            <a:avLst/>
          </a:prstGeom>
        </p:spPr>
      </p:pic>
      <p:pic>
        <p:nvPicPr>
          <p:cNvPr id="161" name="Line" descr="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431817">
            <a:off x="16323287" y="1599187"/>
            <a:ext cx="3271055" cy="1461770"/>
          </a:xfrm>
          <a:prstGeom prst="rect">
            <a:avLst/>
          </a:prstGeom>
        </p:spPr>
      </p:pic>
      <p:pic>
        <p:nvPicPr>
          <p:cNvPr id="163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284878">
            <a:off x="13133180" y="310615"/>
            <a:ext cx="3131413" cy="146177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air&lt;&gt; pair = theStateHolder.nextState(bet);…"/>
          <p:cNvSpPr txBox="1"/>
          <p:nvPr/>
        </p:nvSpPr>
        <p:spPr>
          <a:xfrm>
            <a:off x="6514527" y="3651249"/>
            <a:ext cx="14922122" cy="641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Pair&lt;&gt; pair = theStateHolder.nextState(bet);</a:t>
            </a:r>
          </a:p>
          <a:p>
            <a:pPr algn="l" defTabSz="457200">
              <a:defRPr b="0" sz="5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Pair&lt;&gt; pair = theStateHolder.nextState(bet);</a:t>
            </a: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/>
              <a:t>effects</a:t>
            </a:r>
            <a:r>
              <a:t>.run(dependencies);</a:t>
            </a:r>
          </a:p>
          <a:p>
            <a:pPr algn="l" defTabSz="457200">
              <a:defRPr b="0" sz="59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pair.</a:t>
            </a:r>
            <a:r>
              <a:rPr b="1"/>
              <a:t>effects</a:t>
            </a:r>
            <a:r>
              <a:t>.run(dependencies);</a:t>
            </a:r>
          </a:p>
        </p:txBody>
      </p:sp>
      <p:sp>
        <p:nvSpPr>
          <p:cNvPr id="450" name="Thread-1"/>
          <p:cNvSpPr txBox="1"/>
          <p:nvPr/>
        </p:nvSpPr>
        <p:spPr>
          <a:xfrm>
            <a:off x="2451132" y="3651249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451" name="Thread-1"/>
          <p:cNvSpPr txBox="1"/>
          <p:nvPr/>
        </p:nvSpPr>
        <p:spPr>
          <a:xfrm>
            <a:off x="2451132" y="9112249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Thread-1</a:t>
            </a:r>
          </a:p>
        </p:txBody>
      </p:sp>
      <p:sp>
        <p:nvSpPr>
          <p:cNvPr id="452" name="Thread-2"/>
          <p:cNvSpPr txBox="1"/>
          <p:nvPr/>
        </p:nvSpPr>
        <p:spPr>
          <a:xfrm>
            <a:off x="2451132" y="5419506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Thread-2</a:t>
            </a:r>
          </a:p>
        </p:txBody>
      </p:sp>
      <p:sp>
        <p:nvSpPr>
          <p:cNvPr id="453" name="Thread-2"/>
          <p:cNvSpPr txBox="1"/>
          <p:nvPr/>
        </p:nvSpPr>
        <p:spPr>
          <a:xfrm>
            <a:off x="2451132" y="7284928"/>
            <a:ext cx="31546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59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Thread-2</a:t>
            </a:r>
          </a:p>
        </p:txBody>
      </p:sp>
      <p:sp>
        <p:nvSpPr>
          <p:cNvPr id="454" name="Line"/>
          <p:cNvSpPr/>
          <p:nvPr/>
        </p:nvSpPr>
        <p:spPr>
          <a:xfrm>
            <a:off x="5614785" y="4143919"/>
            <a:ext cx="890762" cy="1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55" name="Line"/>
          <p:cNvSpPr/>
          <p:nvPr/>
        </p:nvSpPr>
        <p:spPr>
          <a:xfrm>
            <a:off x="5605805" y="9639300"/>
            <a:ext cx="890762" cy="0"/>
          </a:xfrm>
          <a:prstGeom prst="line">
            <a:avLst/>
          </a:prstGeom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56" name="Line"/>
          <p:cNvSpPr/>
          <p:nvPr/>
        </p:nvSpPr>
        <p:spPr>
          <a:xfrm>
            <a:off x="5623766" y="5933856"/>
            <a:ext cx="890761" cy="1"/>
          </a:xfrm>
          <a:prstGeom prst="line">
            <a:avLst/>
          </a:prstGeom>
          <a:ln w="127000">
            <a:solidFill>
              <a:schemeClr val="accent1">
                <a:hueOff val="114395"/>
                <a:lumOff val="-24975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57" name="Line"/>
          <p:cNvSpPr/>
          <p:nvPr/>
        </p:nvSpPr>
        <p:spPr>
          <a:xfrm>
            <a:off x="5623766" y="7837378"/>
            <a:ext cx="890761" cy="1"/>
          </a:xfrm>
          <a:prstGeom prst="line">
            <a:avLst/>
          </a:prstGeom>
          <a:ln w="127000">
            <a:solidFill>
              <a:schemeClr val="accent1">
                <a:hueOff val="114395"/>
                <a:lumOff val="-24975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Agents (=~~~ Actor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Agents (=~~~ Actors)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9587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9070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8553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9587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9070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8553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u.jpeg" descr="iu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1476" y="9422329"/>
            <a:ext cx="3341049" cy="3341049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Line"/>
          <p:cNvSpPr/>
          <p:nvPr/>
        </p:nvSpPr>
        <p:spPr>
          <a:xfrm>
            <a:off x="6861721" y="6553664"/>
            <a:ext cx="3104803" cy="3104803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70" name="Line"/>
          <p:cNvSpPr/>
          <p:nvPr/>
        </p:nvSpPr>
        <p:spPr>
          <a:xfrm flipH="1">
            <a:off x="14060709" y="6347476"/>
            <a:ext cx="4155494" cy="3310991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71" name="Can I pay?"/>
          <p:cNvSpPr txBox="1"/>
          <p:nvPr/>
        </p:nvSpPr>
        <p:spPr>
          <a:xfrm>
            <a:off x="17224284" y="7449825"/>
            <a:ext cx="3875037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Can I pay?</a:t>
            </a:r>
          </a:p>
        </p:txBody>
      </p:sp>
      <p:sp>
        <p:nvSpPr>
          <p:cNvPr id="472" name="Can I pay?"/>
          <p:cNvSpPr txBox="1"/>
          <p:nvPr/>
        </p:nvSpPr>
        <p:spPr>
          <a:xfrm>
            <a:off x="3794999" y="7449825"/>
            <a:ext cx="3875037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Can I pay?</a:t>
            </a:r>
          </a:p>
        </p:txBody>
      </p:sp>
      <p:sp>
        <p:nvSpPr>
          <p:cNvPr id="477" name="Connection Line"/>
          <p:cNvSpPr/>
          <p:nvPr/>
        </p:nvSpPr>
        <p:spPr>
          <a:xfrm>
            <a:off x="14264160" y="10050605"/>
            <a:ext cx="3061717" cy="2020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299" y="0"/>
                </a:moveTo>
                <a:cubicBezTo>
                  <a:pt x="21600" y="3860"/>
                  <a:pt x="21500" y="11060"/>
                  <a:pt x="0" y="21600"/>
                </a:cubicBezTo>
              </a:path>
            </a:pathLst>
          </a:cu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74" name="ACID"/>
          <p:cNvSpPr txBox="1"/>
          <p:nvPr/>
        </p:nvSpPr>
        <p:spPr>
          <a:xfrm>
            <a:off x="17804214" y="9974711"/>
            <a:ext cx="3209773" cy="160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900"/>
            </a:lvl1pPr>
          </a:lstStyle>
          <a:p>
            <a:pPr/>
            <a:r>
              <a:t>ACID</a:t>
            </a:r>
          </a:p>
        </p:txBody>
      </p:sp>
      <p:sp>
        <p:nvSpPr>
          <p:cNvPr id="475" name="Line"/>
          <p:cNvSpPr/>
          <p:nvPr/>
        </p:nvSpPr>
        <p:spPr>
          <a:xfrm>
            <a:off x="12153316" y="6741419"/>
            <a:ext cx="1" cy="2403354"/>
          </a:xfrm>
          <a:prstGeom prst="line">
            <a:avLst/>
          </a:prstGeom>
          <a:ln w="2540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76" name="Can I pay?"/>
          <p:cNvSpPr txBox="1"/>
          <p:nvPr/>
        </p:nvSpPr>
        <p:spPr>
          <a:xfrm>
            <a:off x="12303516" y="6741419"/>
            <a:ext cx="3875038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/>
            </a:lvl1pPr>
          </a:lstStyle>
          <a:p>
            <a:pPr/>
            <a:r>
              <a:t>Can I pay?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9587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9070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Gnome-fs-server.svg.png" descr="Gnome-fs-server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8553" y="1518002"/>
            <a:ext cx="4945861" cy="494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u.jpeg" descr="iu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1476" y="9422329"/>
            <a:ext cx="3341049" cy="3341049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Line"/>
          <p:cNvSpPr/>
          <p:nvPr/>
        </p:nvSpPr>
        <p:spPr>
          <a:xfrm>
            <a:off x="6861721" y="6553664"/>
            <a:ext cx="3104803" cy="3104803"/>
          </a:xfrm>
          <a:prstGeom prst="line">
            <a:avLst/>
          </a:prstGeom>
          <a:ln w="2540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84" name="Line"/>
          <p:cNvSpPr/>
          <p:nvPr/>
        </p:nvSpPr>
        <p:spPr>
          <a:xfrm flipH="1">
            <a:off x="14060709" y="6347476"/>
            <a:ext cx="4155494" cy="3310991"/>
          </a:xfrm>
          <a:prstGeom prst="line">
            <a:avLst/>
          </a:prstGeom>
          <a:ln w="2540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85" name="No"/>
          <p:cNvSpPr txBox="1"/>
          <p:nvPr/>
        </p:nvSpPr>
        <p:spPr>
          <a:xfrm>
            <a:off x="17088848" y="7647484"/>
            <a:ext cx="1127355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486" name="Yes"/>
          <p:cNvSpPr txBox="1"/>
          <p:nvPr/>
        </p:nvSpPr>
        <p:spPr>
          <a:xfrm>
            <a:off x="5498338" y="7549152"/>
            <a:ext cx="1363384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pPr/>
            <a:r>
              <a:t>Yes</a:t>
            </a:r>
          </a:p>
        </p:txBody>
      </p:sp>
      <p:sp>
        <p:nvSpPr>
          <p:cNvPr id="487" name="Line"/>
          <p:cNvSpPr/>
          <p:nvPr/>
        </p:nvSpPr>
        <p:spPr>
          <a:xfrm flipH="1">
            <a:off x="12140588" y="6676964"/>
            <a:ext cx="88314" cy="2259596"/>
          </a:xfrm>
          <a:prstGeom prst="line">
            <a:avLst/>
          </a:prstGeom>
          <a:ln w="254000">
            <a:solidFill>
              <a:srgbClr val="00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88" name="No"/>
          <p:cNvSpPr txBox="1"/>
          <p:nvPr/>
        </p:nvSpPr>
        <p:spPr>
          <a:xfrm>
            <a:off x="12449048" y="7439613"/>
            <a:ext cx="1127354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AtMostOnce"/>
          <p:cNvSpPr/>
          <p:nvPr/>
        </p:nvSpPr>
        <p:spPr>
          <a:xfrm>
            <a:off x="9883808" y="5409249"/>
            <a:ext cx="9375001" cy="2897502"/>
          </a:xfrm>
          <a:prstGeom prst="rect">
            <a:avLst/>
          </a:prstGeom>
          <a:solidFill>
            <a:srgbClr val="FFFFFF"/>
          </a:solidFill>
          <a:ln w="254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60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AtMostOnce</a:t>
            </a:r>
          </a:p>
        </p:txBody>
      </p:sp>
      <p:sp>
        <p:nvSpPr>
          <p:cNvPr id="491" name="StopTracking"/>
          <p:cNvSpPr/>
          <p:nvPr/>
        </p:nvSpPr>
        <p:spPr>
          <a:xfrm>
            <a:off x="5029941" y="6458345"/>
            <a:ext cx="3251185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StopTracking</a:t>
            </a:r>
          </a:p>
        </p:txBody>
      </p:sp>
      <p:sp>
        <p:nvSpPr>
          <p:cNvPr id="492" name="Pay"/>
          <p:cNvSpPr/>
          <p:nvPr/>
        </p:nvSpPr>
        <p:spPr>
          <a:xfrm>
            <a:off x="10524283" y="6568016"/>
            <a:ext cx="3090759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Pay</a:t>
            </a:r>
          </a:p>
        </p:txBody>
      </p:sp>
      <p:sp>
        <p:nvSpPr>
          <p:cNvPr id="493" name="NotifyClient"/>
          <p:cNvSpPr/>
          <p:nvPr/>
        </p:nvSpPr>
        <p:spPr>
          <a:xfrm>
            <a:off x="15122473" y="6568016"/>
            <a:ext cx="3344684" cy="1159087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NotifyClient</a:t>
            </a:r>
          </a:p>
        </p:txBody>
      </p:sp>
      <p:sp>
        <p:nvSpPr>
          <p:cNvPr id="494" name="Line"/>
          <p:cNvSpPr/>
          <p:nvPr/>
        </p:nvSpPr>
        <p:spPr>
          <a:xfrm>
            <a:off x="8312875" y="7037888"/>
            <a:ext cx="1443934" cy="1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495" name="Line"/>
          <p:cNvSpPr/>
          <p:nvPr/>
        </p:nvSpPr>
        <p:spPr>
          <a:xfrm>
            <a:off x="13646790" y="7147559"/>
            <a:ext cx="1443934" cy="1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o-Eff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Co-Effects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iu.png" descr="i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9225" y="1746288"/>
            <a:ext cx="9405550" cy="1022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Event Sourcing"/>
          <p:cNvSpPr txBox="1"/>
          <p:nvPr>
            <p:ph type="title"/>
          </p:nvPr>
        </p:nvSpPr>
        <p:spPr>
          <a:xfrm>
            <a:off x="1778000" y="1118037"/>
            <a:ext cx="20828000" cy="4648201"/>
          </a:xfrm>
          <a:prstGeom prst="rect">
            <a:avLst/>
          </a:prstGeom>
        </p:spPr>
        <p:txBody>
          <a:bodyPr/>
          <a:lstStyle/>
          <a:p>
            <a:pPr/>
            <a:r>
              <a:t>Event Sourcing</a:t>
            </a:r>
          </a:p>
        </p:txBody>
      </p:sp>
      <p:sp>
        <p:nvSpPr>
          <p:cNvPr id="502" name="Functional Programming"/>
          <p:cNvSpPr txBox="1"/>
          <p:nvPr/>
        </p:nvSpPr>
        <p:spPr>
          <a:xfrm>
            <a:off x="1778000" y="7500444"/>
            <a:ext cx="2082800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Functional Programming</a:t>
            </a:r>
          </a:p>
        </p:txBody>
      </p:sp>
      <p:sp>
        <p:nvSpPr>
          <p:cNvPr id="503" name="Heart"/>
          <p:cNvSpPr/>
          <p:nvPr/>
        </p:nvSpPr>
        <p:spPr>
          <a:xfrm>
            <a:off x="10869521" y="4898421"/>
            <a:ext cx="2644957" cy="3919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095" fill="norm" stroke="1" extrusionOk="0">
                <a:moveTo>
                  <a:pt x="11722" y="0"/>
                </a:moveTo>
                <a:cubicBezTo>
                  <a:pt x="11533" y="1"/>
                  <a:pt x="11335" y="18"/>
                  <a:pt x="11113" y="49"/>
                </a:cubicBezTo>
                <a:cubicBezTo>
                  <a:pt x="11034" y="61"/>
                  <a:pt x="10968" y="97"/>
                  <a:pt x="10940" y="147"/>
                </a:cubicBezTo>
                <a:cubicBezTo>
                  <a:pt x="10700" y="567"/>
                  <a:pt x="10586" y="981"/>
                  <a:pt x="10539" y="1363"/>
                </a:cubicBezTo>
                <a:cubicBezTo>
                  <a:pt x="10534" y="1400"/>
                  <a:pt x="10496" y="1432"/>
                  <a:pt x="10443" y="1444"/>
                </a:cubicBezTo>
                <a:cubicBezTo>
                  <a:pt x="10384" y="1459"/>
                  <a:pt x="10326" y="1475"/>
                  <a:pt x="10268" y="1491"/>
                </a:cubicBezTo>
                <a:cubicBezTo>
                  <a:pt x="10195" y="1510"/>
                  <a:pt x="10113" y="1491"/>
                  <a:pt x="10080" y="1444"/>
                </a:cubicBezTo>
                <a:cubicBezTo>
                  <a:pt x="9861" y="1142"/>
                  <a:pt x="9597" y="826"/>
                  <a:pt x="9360" y="557"/>
                </a:cubicBezTo>
                <a:cubicBezTo>
                  <a:pt x="9308" y="497"/>
                  <a:pt x="9190" y="479"/>
                  <a:pt x="9102" y="516"/>
                </a:cubicBezTo>
                <a:cubicBezTo>
                  <a:pt x="8755" y="660"/>
                  <a:pt x="8450" y="818"/>
                  <a:pt x="8197" y="967"/>
                </a:cubicBezTo>
                <a:cubicBezTo>
                  <a:pt x="8123" y="1010"/>
                  <a:pt x="8097" y="1078"/>
                  <a:pt x="8131" y="1139"/>
                </a:cubicBezTo>
                <a:cubicBezTo>
                  <a:pt x="8318" y="1465"/>
                  <a:pt x="8471" y="1824"/>
                  <a:pt x="8580" y="2112"/>
                </a:cubicBezTo>
                <a:cubicBezTo>
                  <a:pt x="8613" y="2199"/>
                  <a:pt x="8582" y="2290"/>
                  <a:pt x="8495" y="2358"/>
                </a:cubicBezTo>
                <a:cubicBezTo>
                  <a:pt x="8154" y="2628"/>
                  <a:pt x="7865" y="2946"/>
                  <a:pt x="7645" y="3310"/>
                </a:cubicBezTo>
                <a:cubicBezTo>
                  <a:pt x="5923" y="6167"/>
                  <a:pt x="7084" y="7798"/>
                  <a:pt x="7545" y="8283"/>
                </a:cubicBezTo>
                <a:cubicBezTo>
                  <a:pt x="7620" y="8362"/>
                  <a:pt x="7793" y="8366"/>
                  <a:pt x="7878" y="8292"/>
                </a:cubicBezTo>
                <a:cubicBezTo>
                  <a:pt x="8362" y="7865"/>
                  <a:pt x="9816" y="6564"/>
                  <a:pt x="11213" y="5125"/>
                </a:cubicBezTo>
                <a:cubicBezTo>
                  <a:pt x="12493" y="3806"/>
                  <a:pt x="14455" y="2936"/>
                  <a:pt x="15077" y="2681"/>
                </a:cubicBezTo>
                <a:cubicBezTo>
                  <a:pt x="15186" y="2636"/>
                  <a:pt x="15216" y="2540"/>
                  <a:pt x="15145" y="2469"/>
                </a:cubicBezTo>
                <a:cubicBezTo>
                  <a:pt x="14897" y="2223"/>
                  <a:pt x="14613" y="2016"/>
                  <a:pt x="14300" y="1848"/>
                </a:cubicBezTo>
                <a:cubicBezTo>
                  <a:pt x="14236" y="1813"/>
                  <a:pt x="14215" y="1755"/>
                  <a:pt x="14247" y="1705"/>
                </a:cubicBezTo>
                <a:cubicBezTo>
                  <a:pt x="14413" y="1449"/>
                  <a:pt x="14590" y="1188"/>
                  <a:pt x="14746" y="965"/>
                </a:cubicBezTo>
                <a:cubicBezTo>
                  <a:pt x="14786" y="907"/>
                  <a:pt x="14763" y="839"/>
                  <a:pt x="14688" y="798"/>
                </a:cubicBezTo>
                <a:cubicBezTo>
                  <a:pt x="14465" y="678"/>
                  <a:pt x="14197" y="558"/>
                  <a:pt x="13881" y="448"/>
                </a:cubicBezTo>
                <a:cubicBezTo>
                  <a:pt x="13788" y="416"/>
                  <a:pt x="13675" y="426"/>
                  <a:pt x="13600" y="474"/>
                </a:cubicBezTo>
                <a:cubicBezTo>
                  <a:pt x="13155" y="761"/>
                  <a:pt x="12868" y="1035"/>
                  <a:pt x="12682" y="1266"/>
                </a:cubicBezTo>
                <a:cubicBezTo>
                  <a:pt x="12652" y="1303"/>
                  <a:pt x="12588" y="1321"/>
                  <a:pt x="12524" y="1314"/>
                </a:cubicBezTo>
                <a:cubicBezTo>
                  <a:pt x="12433" y="1303"/>
                  <a:pt x="12341" y="1297"/>
                  <a:pt x="12249" y="1291"/>
                </a:cubicBezTo>
                <a:cubicBezTo>
                  <a:pt x="12167" y="1285"/>
                  <a:pt x="12109" y="1235"/>
                  <a:pt x="12121" y="1182"/>
                </a:cubicBezTo>
                <a:cubicBezTo>
                  <a:pt x="12204" y="803"/>
                  <a:pt x="12308" y="435"/>
                  <a:pt x="12397" y="172"/>
                </a:cubicBezTo>
                <a:cubicBezTo>
                  <a:pt x="12416" y="115"/>
                  <a:pt x="12361" y="59"/>
                  <a:pt x="12276" y="45"/>
                </a:cubicBezTo>
                <a:cubicBezTo>
                  <a:pt x="12090" y="14"/>
                  <a:pt x="11911" y="-1"/>
                  <a:pt x="11722" y="0"/>
                </a:cubicBezTo>
                <a:close/>
                <a:moveTo>
                  <a:pt x="5960" y="1687"/>
                </a:moveTo>
                <a:cubicBezTo>
                  <a:pt x="5924" y="1687"/>
                  <a:pt x="5887" y="1691"/>
                  <a:pt x="5852" y="1701"/>
                </a:cubicBezTo>
                <a:lnTo>
                  <a:pt x="4125" y="2175"/>
                </a:lnTo>
                <a:cubicBezTo>
                  <a:pt x="3985" y="2213"/>
                  <a:pt x="3918" y="2321"/>
                  <a:pt x="3977" y="2413"/>
                </a:cubicBezTo>
                <a:cubicBezTo>
                  <a:pt x="4284" y="2896"/>
                  <a:pt x="5040" y="4329"/>
                  <a:pt x="3864" y="5259"/>
                </a:cubicBezTo>
                <a:cubicBezTo>
                  <a:pt x="2644" y="6223"/>
                  <a:pt x="1858" y="6915"/>
                  <a:pt x="1795" y="7789"/>
                </a:cubicBezTo>
                <a:cubicBezTo>
                  <a:pt x="1786" y="7916"/>
                  <a:pt x="2018" y="7986"/>
                  <a:pt x="2156" y="7898"/>
                </a:cubicBezTo>
                <a:cubicBezTo>
                  <a:pt x="3586" y="6985"/>
                  <a:pt x="5173" y="6418"/>
                  <a:pt x="5672" y="6252"/>
                </a:cubicBezTo>
                <a:cubicBezTo>
                  <a:pt x="5770" y="6219"/>
                  <a:pt x="5835" y="6156"/>
                  <a:pt x="5845" y="6084"/>
                </a:cubicBezTo>
                <a:cubicBezTo>
                  <a:pt x="5896" y="5710"/>
                  <a:pt x="6110" y="4503"/>
                  <a:pt x="6843" y="3414"/>
                </a:cubicBezTo>
                <a:cubicBezTo>
                  <a:pt x="6936" y="3275"/>
                  <a:pt x="6949" y="3117"/>
                  <a:pt x="6875" y="2973"/>
                </a:cubicBezTo>
                <a:cubicBezTo>
                  <a:pt x="6561" y="2361"/>
                  <a:pt x="6334" y="1990"/>
                  <a:pt x="6211" y="1798"/>
                </a:cubicBezTo>
                <a:cubicBezTo>
                  <a:pt x="6166" y="1729"/>
                  <a:pt x="6067" y="1688"/>
                  <a:pt x="5960" y="1687"/>
                </a:cubicBezTo>
                <a:close/>
                <a:moveTo>
                  <a:pt x="17710" y="2796"/>
                </a:moveTo>
                <a:cubicBezTo>
                  <a:pt x="14128" y="3251"/>
                  <a:pt x="12899" y="4571"/>
                  <a:pt x="10446" y="6897"/>
                </a:cubicBezTo>
                <a:cubicBezTo>
                  <a:pt x="8658" y="8591"/>
                  <a:pt x="6919" y="9692"/>
                  <a:pt x="4739" y="10468"/>
                </a:cubicBezTo>
                <a:cubicBezTo>
                  <a:pt x="4525" y="10544"/>
                  <a:pt x="4337" y="10342"/>
                  <a:pt x="4538" y="10252"/>
                </a:cubicBezTo>
                <a:cubicBezTo>
                  <a:pt x="5703" y="9730"/>
                  <a:pt x="6496" y="9269"/>
                  <a:pt x="6838" y="9060"/>
                </a:cubicBezTo>
                <a:cubicBezTo>
                  <a:pt x="6943" y="8996"/>
                  <a:pt x="6959" y="8891"/>
                  <a:pt x="6875" y="8814"/>
                </a:cubicBezTo>
                <a:cubicBezTo>
                  <a:pt x="6581" y="8543"/>
                  <a:pt x="5949" y="7853"/>
                  <a:pt x="5842" y="6845"/>
                </a:cubicBezTo>
                <a:cubicBezTo>
                  <a:pt x="5834" y="6772"/>
                  <a:pt x="5713" y="6729"/>
                  <a:pt x="5617" y="6766"/>
                </a:cubicBezTo>
                <a:cubicBezTo>
                  <a:pt x="2431" y="7985"/>
                  <a:pt x="0" y="9475"/>
                  <a:pt x="0" y="12423"/>
                </a:cubicBezTo>
                <a:cubicBezTo>
                  <a:pt x="0" y="17020"/>
                  <a:pt x="7570" y="17905"/>
                  <a:pt x="11316" y="20019"/>
                </a:cubicBezTo>
                <a:cubicBezTo>
                  <a:pt x="14094" y="21588"/>
                  <a:pt x="17510" y="21599"/>
                  <a:pt x="18384" y="18991"/>
                </a:cubicBezTo>
                <a:cubicBezTo>
                  <a:pt x="19484" y="15711"/>
                  <a:pt x="21598" y="14918"/>
                  <a:pt x="21599" y="12159"/>
                </a:cubicBezTo>
                <a:cubicBezTo>
                  <a:pt x="21600" y="8407"/>
                  <a:pt x="16913" y="7232"/>
                  <a:pt x="15378" y="6948"/>
                </a:cubicBezTo>
                <a:cubicBezTo>
                  <a:pt x="15111" y="6898"/>
                  <a:pt x="14833" y="6992"/>
                  <a:pt x="14736" y="7163"/>
                </a:cubicBezTo>
                <a:cubicBezTo>
                  <a:pt x="14229" y="8058"/>
                  <a:pt x="13569" y="8963"/>
                  <a:pt x="12931" y="9739"/>
                </a:cubicBezTo>
                <a:cubicBezTo>
                  <a:pt x="12906" y="9770"/>
                  <a:pt x="12897" y="9804"/>
                  <a:pt x="12903" y="9838"/>
                </a:cubicBezTo>
                <a:cubicBezTo>
                  <a:pt x="13041" y="10635"/>
                  <a:pt x="13856" y="12480"/>
                  <a:pt x="18442" y="12514"/>
                </a:cubicBezTo>
                <a:cubicBezTo>
                  <a:pt x="18615" y="12516"/>
                  <a:pt x="18627" y="12684"/>
                  <a:pt x="18454" y="12698"/>
                </a:cubicBezTo>
                <a:cubicBezTo>
                  <a:pt x="15394" y="12942"/>
                  <a:pt x="13494" y="12360"/>
                  <a:pt x="12226" y="10797"/>
                </a:cubicBezTo>
                <a:cubicBezTo>
                  <a:pt x="12180" y="10741"/>
                  <a:pt x="12059" y="10739"/>
                  <a:pt x="12008" y="10794"/>
                </a:cubicBezTo>
                <a:cubicBezTo>
                  <a:pt x="11820" y="10994"/>
                  <a:pt x="11644" y="11173"/>
                  <a:pt x="11486" y="11324"/>
                </a:cubicBezTo>
                <a:cubicBezTo>
                  <a:pt x="11331" y="11473"/>
                  <a:pt x="11233" y="11645"/>
                  <a:pt x="11206" y="11825"/>
                </a:cubicBezTo>
                <a:cubicBezTo>
                  <a:pt x="11076" y="12662"/>
                  <a:pt x="11110" y="13401"/>
                  <a:pt x="11261" y="14060"/>
                </a:cubicBezTo>
                <a:cubicBezTo>
                  <a:pt x="11282" y="14151"/>
                  <a:pt x="11375" y="14228"/>
                  <a:pt x="11506" y="14259"/>
                </a:cubicBezTo>
                <a:cubicBezTo>
                  <a:pt x="12699" y="14545"/>
                  <a:pt x="13970" y="14947"/>
                  <a:pt x="15157" y="15732"/>
                </a:cubicBezTo>
                <a:cubicBezTo>
                  <a:pt x="15273" y="15809"/>
                  <a:pt x="15120" y="15929"/>
                  <a:pt x="14987" y="15866"/>
                </a:cubicBezTo>
                <a:cubicBezTo>
                  <a:pt x="13324" y="15077"/>
                  <a:pt x="12167" y="14894"/>
                  <a:pt x="11629" y="14854"/>
                </a:cubicBezTo>
                <a:cubicBezTo>
                  <a:pt x="11570" y="14850"/>
                  <a:pt x="11526" y="14886"/>
                  <a:pt x="11542" y="14924"/>
                </a:cubicBezTo>
                <a:cubicBezTo>
                  <a:pt x="12090" y="16223"/>
                  <a:pt x="13092" y="17158"/>
                  <a:pt x="14016" y="17895"/>
                </a:cubicBezTo>
                <a:cubicBezTo>
                  <a:pt x="14154" y="18006"/>
                  <a:pt x="13922" y="18148"/>
                  <a:pt x="13766" y="18049"/>
                </a:cubicBezTo>
                <a:cubicBezTo>
                  <a:pt x="12788" y="17436"/>
                  <a:pt x="12083" y="16766"/>
                  <a:pt x="11577" y="16104"/>
                </a:cubicBezTo>
                <a:cubicBezTo>
                  <a:pt x="11543" y="16060"/>
                  <a:pt x="11450" y="16057"/>
                  <a:pt x="11411" y="16099"/>
                </a:cubicBezTo>
                <a:cubicBezTo>
                  <a:pt x="11214" y="16309"/>
                  <a:pt x="10950" y="16720"/>
                  <a:pt x="10875" y="17462"/>
                </a:cubicBezTo>
                <a:cubicBezTo>
                  <a:pt x="10861" y="17592"/>
                  <a:pt x="10571" y="17595"/>
                  <a:pt x="10554" y="17466"/>
                </a:cubicBezTo>
                <a:cubicBezTo>
                  <a:pt x="10475" y="16870"/>
                  <a:pt x="10586" y="16307"/>
                  <a:pt x="11103" y="15573"/>
                </a:cubicBezTo>
                <a:cubicBezTo>
                  <a:pt x="11139" y="15522"/>
                  <a:pt x="11141" y="15463"/>
                  <a:pt x="11110" y="15410"/>
                </a:cubicBezTo>
                <a:cubicBezTo>
                  <a:pt x="10285" y="13990"/>
                  <a:pt x="10284" y="12723"/>
                  <a:pt x="10310" y="12309"/>
                </a:cubicBezTo>
                <a:cubicBezTo>
                  <a:pt x="10313" y="12261"/>
                  <a:pt x="10225" y="12236"/>
                  <a:pt x="10175" y="12271"/>
                </a:cubicBezTo>
                <a:cubicBezTo>
                  <a:pt x="9950" y="12429"/>
                  <a:pt x="9490" y="12748"/>
                  <a:pt x="8939" y="13116"/>
                </a:cubicBezTo>
                <a:cubicBezTo>
                  <a:pt x="8869" y="13162"/>
                  <a:pt x="8838" y="13228"/>
                  <a:pt x="8856" y="13293"/>
                </a:cubicBezTo>
                <a:cubicBezTo>
                  <a:pt x="9208" y="14564"/>
                  <a:pt x="8909" y="15327"/>
                  <a:pt x="8495" y="15826"/>
                </a:cubicBezTo>
                <a:cubicBezTo>
                  <a:pt x="8405" y="15935"/>
                  <a:pt x="8151" y="15863"/>
                  <a:pt x="8207" y="15745"/>
                </a:cubicBezTo>
                <a:cubicBezTo>
                  <a:pt x="8602" y="14908"/>
                  <a:pt x="8457" y="14354"/>
                  <a:pt x="8184" y="13683"/>
                </a:cubicBezTo>
                <a:cubicBezTo>
                  <a:pt x="8172" y="13652"/>
                  <a:pt x="8115" y="13638"/>
                  <a:pt x="8076" y="13658"/>
                </a:cubicBezTo>
                <a:cubicBezTo>
                  <a:pt x="6944" y="14228"/>
                  <a:pt x="6378" y="14971"/>
                  <a:pt x="6095" y="15552"/>
                </a:cubicBezTo>
                <a:cubicBezTo>
                  <a:pt x="6046" y="15654"/>
                  <a:pt x="5815" y="15621"/>
                  <a:pt x="5832" y="15514"/>
                </a:cubicBezTo>
                <a:cubicBezTo>
                  <a:pt x="5922" y="14948"/>
                  <a:pt x="6427" y="14160"/>
                  <a:pt x="7953" y="13152"/>
                </a:cubicBezTo>
                <a:cubicBezTo>
                  <a:pt x="11621" y="10730"/>
                  <a:pt x="12557" y="9223"/>
                  <a:pt x="14011" y="6902"/>
                </a:cubicBezTo>
                <a:cubicBezTo>
                  <a:pt x="15326" y="4803"/>
                  <a:pt x="18598" y="4049"/>
                  <a:pt x="19214" y="3923"/>
                </a:cubicBezTo>
                <a:cubicBezTo>
                  <a:pt x="19263" y="3914"/>
                  <a:pt x="19281" y="3875"/>
                  <a:pt x="19249" y="3849"/>
                </a:cubicBezTo>
                <a:cubicBezTo>
                  <a:pt x="19041" y="3675"/>
                  <a:pt x="18378" y="3131"/>
                  <a:pt x="17868" y="2824"/>
                </a:cubicBezTo>
                <a:cubicBezTo>
                  <a:pt x="17826" y="2799"/>
                  <a:pt x="17765" y="2789"/>
                  <a:pt x="17710" y="2796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Event Sourcing"/>
          <p:cNvSpPr txBox="1"/>
          <p:nvPr>
            <p:ph type="title"/>
          </p:nvPr>
        </p:nvSpPr>
        <p:spPr>
          <a:xfrm>
            <a:off x="1778000" y="1118037"/>
            <a:ext cx="20828000" cy="4648201"/>
          </a:xfrm>
          <a:prstGeom prst="rect">
            <a:avLst/>
          </a:prstGeom>
        </p:spPr>
        <p:txBody>
          <a:bodyPr/>
          <a:lstStyle/>
          <a:p>
            <a:pPr/>
            <a:r>
              <a:t>Event Sourcing</a:t>
            </a:r>
          </a:p>
        </p:txBody>
      </p:sp>
      <p:sp>
        <p:nvSpPr>
          <p:cNvPr id="506" name="Functional Programming"/>
          <p:cNvSpPr txBox="1"/>
          <p:nvPr/>
        </p:nvSpPr>
        <p:spPr>
          <a:xfrm>
            <a:off x="1778000" y="7500444"/>
            <a:ext cx="20828000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Functional Programming</a:t>
            </a:r>
          </a:p>
        </p:txBody>
      </p:sp>
      <p:sp>
        <p:nvSpPr>
          <p:cNvPr id="507" name="Heart"/>
          <p:cNvSpPr/>
          <p:nvPr/>
        </p:nvSpPr>
        <p:spPr>
          <a:xfrm>
            <a:off x="10022505" y="4940779"/>
            <a:ext cx="4338989" cy="3834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ur.png" descr="i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6719" y="402214"/>
            <a:ext cx="4787545" cy="478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ublic class KafkaConsumer {…"/>
          <p:cNvSpPr txBox="1"/>
          <p:nvPr/>
        </p:nvSpPr>
        <p:spPr>
          <a:xfrm>
            <a:off x="5661992" y="1758950"/>
            <a:ext cx="13060016" cy="1019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KafkaConsumer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AllDependencies 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TheStateHolder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;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public void </a:t>
            </a:r>
            <a:r>
              <a:rPr b="0">
                <a:solidFill>
                  <a:srgbClr val="000000"/>
                </a:solidFill>
              </a:rPr>
              <a:t>run()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while </a:t>
            </a:r>
            <a:r>
              <a:t>(!</a:t>
            </a:r>
            <a:r>
              <a:rPr b="1">
                <a:solidFill>
                  <a:srgbClr val="66187A"/>
                </a:solidFill>
              </a:rPr>
              <a:t>stop</a:t>
            </a:r>
            <a:r>
              <a:t>)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Bet bet = readNext();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 effects =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.event(bet);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effects.run(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ublic class KafkaConsumer {…"/>
          <p:cNvSpPr txBox="1"/>
          <p:nvPr/>
        </p:nvSpPr>
        <p:spPr>
          <a:xfrm>
            <a:off x="5661992" y="1758950"/>
            <a:ext cx="13060016" cy="1019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KafkaConsumer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AllDependencies 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TheStateHolder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;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public void </a:t>
            </a:r>
            <a:r>
              <a:rPr b="0">
                <a:solidFill>
                  <a:srgbClr val="000000"/>
                </a:solidFill>
              </a:rPr>
              <a:t>run()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while </a:t>
            </a:r>
            <a:r>
              <a:t>(!</a:t>
            </a:r>
            <a:r>
              <a:rPr b="1">
                <a:solidFill>
                  <a:srgbClr val="66187A"/>
                </a:solidFill>
              </a:rPr>
              <a:t>stop</a:t>
            </a:r>
            <a:r>
              <a:t>)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Bet bet = readNext();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 effects =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.event(bet);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effects.run(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  <p:sp>
        <p:nvSpPr>
          <p:cNvPr id="512" name="Rectangle"/>
          <p:cNvSpPr/>
          <p:nvPr/>
        </p:nvSpPr>
        <p:spPr>
          <a:xfrm>
            <a:off x="2241831" y="4863947"/>
            <a:ext cx="18804399" cy="5142000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ublic class KafkaConsumer {…"/>
          <p:cNvSpPr txBox="1"/>
          <p:nvPr/>
        </p:nvSpPr>
        <p:spPr>
          <a:xfrm>
            <a:off x="5661992" y="1758950"/>
            <a:ext cx="13060016" cy="1019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KafkaConsumer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AllDependencies 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TheStateHolder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;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public void </a:t>
            </a:r>
            <a:r>
              <a:rPr b="0">
                <a:solidFill>
                  <a:srgbClr val="000000"/>
                </a:solidFill>
              </a:rPr>
              <a:t>run()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while </a:t>
            </a:r>
            <a:r>
              <a:t>(!</a:t>
            </a:r>
            <a:r>
              <a:rPr b="1">
                <a:solidFill>
                  <a:srgbClr val="66187A"/>
                </a:solidFill>
              </a:rPr>
              <a:t>stop</a:t>
            </a:r>
            <a:r>
              <a:t>)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Bet bet = readNext();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 effects =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.event(bet);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effects.run(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  <p:sp>
        <p:nvSpPr>
          <p:cNvPr id="515" name="Rectangle"/>
          <p:cNvSpPr/>
          <p:nvPr/>
        </p:nvSpPr>
        <p:spPr>
          <a:xfrm>
            <a:off x="1516928" y="2664958"/>
            <a:ext cx="18582486" cy="2192360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516" name="Rectangle"/>
          <p:cNvSpPr/>
          <p:nvPr/>
        </p:nvSpPr>
        <p:spPr>
          <a:xfrm>
            <a:off x="3479057" y="7237397"/>
            <a:ext cx="18582485" cy="3083661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ublic class KafkaConsumer {…"/>
          <p:cNvSpPr txBox="1"/>
          <p:nvPr/>
        </p:nvSpPr>
        <p:spPr>
          <a:xfrm>
            <a:off x="5661992" y="1758950"/>
            <a:ext cx="13060016" cy="1019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KafkaConsumer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AllDependencies 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TheStateHolder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;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public void </a:t>
            </a:r>
            <a:r>
              <a:rPr b="0">
                <a:solidFill>
                  <a:srgbClr val="000000"/>
                </a:solidFill>
              </a:rPr>
              <a:t>run()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while </a:t>
            </a:r>
            <a:r>
              <a:t>(!</a:t>
            </a:r>
            <a:r>
              <a:rPr b="1">
                <a:solidFill>
                  <a:srgbClr val="66187A"/>
                </a:solidFill>
              </a:rPr>
              <a:t>stop</a:t>
            </a:r>
            <a:r>
              <a:t>)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Bet bet = readNext();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 effects =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.event(bet);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effects.run(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  <p:sp>
        <p:nvSpPr>
          <p:cNvPr id="519" name="Rectangle"/>
          <p:cNvSpPr/>
          <p:nvPr/>
        </p:nvSpPr>
        <p:spPr>
          <a:xfrm>
            <a:off x="1516928" y="2664958"/>
            <a:ext cx="18582486" cy="4589101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520" name="Rectangle"/>
          <p:cNvSpPr/>
          <p:nvPr/>
        </p:nvSpPr>
        <p:spPr>
          <a:xfrm>
            <a:off x="3447416" y="7901840"/>
            <a:ext cx="18363662" cy="2122345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ublic class KafkaConsumer {…"/>
          <p:cNvSpPr txBox="1"/>
          <p:nvPr/>
        </p:nvSpPr>
        <p:spPr>
          <a:xfrm>
            <a:off x="5661992" y="1758950"/>
            <a:ext cx="13060016" cy="1019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011480"/>
                </a:solidFill>
              </a:rPr>
              <a:t>public class </a:t>
            </a:r>
            <a:r>
              <a:t>KafkaConsumer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AllDependencies 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b="1">
                <a:solidFill>
                  <a:srgbClr val="011480"/>
                </a:solidFill>
              </a:rPr>
              <a:t>private </a:t>
            </a:r>
            <a:r>
              <a:t>TheStateHolder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;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</a:p>
          <a:p>
            <a:pPr algn="l" defTabSz="457200">
              <a:defRPr sz="4400">
                <a:solidFill>
                  <a:srgbClr val="01148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public void </a:t>
            </a:r>
            <a:r>
              <a:rPr b="0">
                <a:solidFill>
                  <a:srgbClr val="000000"/>
                </a:solidFill>
              </a:rPr>
              <a:t>run() {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while </a:t>
            </a:r>
            <a:r>
              <a:t>(!</a:t>
            </a:r>
            <a:r>
              <a:rPr b="1">
                <a:solidFill>
                  <a:srgbClr val="66187A"/>
                </a:solidFill>
              </a:rPr>
              <a:t>stop</a:t>
            </a:r>
            <a:r>
              <a:t>) {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Bet bet = readNext();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 effects = </a:t>
            </a:r>
            <a:r>
              <a:rPr b="1">
                <a:solidFill>
                  <a:srgbClr val="66187A"/>
                </a:solidFill>
              </a:rPr>
              <a:t>theStateHolder</a:t>
            </a:r>
            <a:r>
              <a:t>.event(bet);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effects.run(</a:t>
            </a:r>
            <a:r>
              <a:rPr b="1">
                <a:solidFill>
                  <a:srgbClr val="66187A"/>
                </a:solidFill>
              </a:rPr>
              <a:t>allDependencies</a:t>
            </a:r>
            <a:r>
              <a:t>);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    }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…</a:t>
            </a:r>
          </a:p>
          <a:p>
            <a:pPr algn="l" defTabSz="457200">
              <a:defRPr b="0" sz="4400">
                <a:latin typeface="Helvetica"/>
                <a:ea typeface="Helvetica"/>
                <a:cs typeface="Helvetica"/>
                <a:sym typeface="Helvetica"/>
              </a:defRPr>
            </a:pPr>
            <a:r>
              <a:t>}</a:t>
            </a:r>
          </a:p>
        </p:txBody>
      </p:sp>
      <p:sp>
        <p:nvSpPr>
          <p:cNvPr id="523" name="Rectangle"/>
          <p:cNvSpPr/>
          <p:nvPr/>
        </p:nvSpPr>
        <p:spPr>
          <a:xfrm>
            <a:off x="1516928" y="2664958"/>
            <a:ext cx="18582486" cy="5320902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524" name="Rectangle"/>
          <p:cNvSpPr/>
          <p:nvPr/>
        </p:nvSpPr>
        <p:spPr>
          <a:xfrm>
            <a:off x="3526516" y="8550464"/>
            <a:ext cx="18363662" cy="2122344"/>
          </a:xfrm>
          <a:prstGeom prst="rect">
            <a:avLst/>
          </a:prstGeom>
          <a:solidFill>
            <a:srgbClr val="FFFFFF">
              <a:alpha val="870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No getters…"/>
          <p:cNvSpPr txBox="1"/>
          <p:nvPr/>
        </p:nvSpPr>
        <p:spPr>
          <a:xfrm>
            <a:off x="6699199" y="3063432"/>
            <a:ext cx="10985603" cy="75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getters</a:t>
            </a:r>
          </a:p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locks or synch blocks</a:t>
            </a:r>
          </a:p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try/catch</a:t>
            </a:r>
          </a:p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logging</a:t>
            </a:r>
          </a:p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mocks</a:t>
            </a:r>
          </a:p>
          <a:p>
            <a:pPr marL="228599" indent="-228599" algn="l" defTabSz="457200">
              <a:lnSpc>
                <a:spcPct val="117999"/>
              </a:lnSpc>
              <a:buSzPct val="100000"/>
              <a:buChar char="•"/>
              <a:defRPr b="0" sz="7200"/>
            </a:pPr>
            <a:r>
              <a:t>No useless interfaces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6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Imperative…"/>
          <p:cNvSpPr/>
          <p:nvPr/>
        </p:nvSpPr>
        <p:spPr>
          <a:xfrm>
            <a:off x="6496673" y="1231193"/>
            <a:ext cx="10540897" cy="10549435"/>
          </a:xfrm>
          <a:prstGeom prst="ellipse">
            <a:avLst/>
          </a:prstGeom>
          <a:solidFill>
            <a:srgbClr val="FF625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>
              <a:defRPr b="0" sz="7000">
                <a:latin typeface="+mj-lt"/>
                <a:ea typeface="+mj-ea"/>
                <a:cs typeface="+mj-cs"/>
                <a:sym typeface="Helvetica Neue Medium"/>
              </a:defRPr>
            </a:pPr>
            <a:r>
              <a:t>Imperative </a:t>
            </a:r>
          </a:p>
          <a:p>
            <a:pPr>
              <a:defRPr b="0" sz="7000">
                <a:latin typeface="+mj-lt"/>
                <a:ea typeface="+mj-ea"/>
                <a:cs typeface="+mj-cs"/>
                <a:sym typeface="Helvetica Neue Medium"/>
              </a:defRPr>
            </a:pPr>
            <a:r>
              <a:t>Shell</a:t>
            </a:r>
          </a:p>
        </p:txBody>
      </p:sp>
      <p:sp>
        <p:nvSpPr>
          <p:cNvPr id="529" name="https://www.destroyallsoftware.com/screencasts/catalog/functional-core-imperative-shell"/>
          <p:cNvSpPr txBox="1"/>
          <p:nvPr/>
        </p:nvSpPr>
        <p:spPr>
          <a:xfrm>
            <a:off x="1313801" y="12242798"/>
            <a:ext cx="21471637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https://www.destroyallsoftware.com/screencasts/catalog/functional-core-imperative-shell</a:t>
            </a:r>
          </a:p>
        </p:txBody>
      </p:sp>
      <p:sp>
        <p:nvSpPr>
          <p:cNvPr id="530" name="Functional Core"/>
          <p:cNvSpPr/>
          <p:nvPr/>
        </p:nvSpPr>
        <p:spPr>
          <a:xfrm>
            <a:off x="9063171" y="3799771"/>
            <a:ext cx="5407900" cy="5412280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Functional Core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Oval"/>
          <p:cNvSpPr/>
          <p:nvPr/>
        </p:nvSpPr>
        <p:spPr>
          <a:xfrm>
            <a:off x="5937873" y="671941"/>
            <a:ext cx="11658497" cy="11667940"/>
          </a:xfrm>
          <a:prstGeom prst="ellipse">
            <a:avLst/>
          </a:prstGeom>
          <a:solidFill>
            <a:srgbClr val="FF6250"/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b"/>
          <a:lstStyle/>
          <a:p>
            <a:pPr>
              <a:defRPr b="0" sz="7000"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533" name="Circle"/>
          <p:cNvSpPr/>
          <p:nvPr/>
        </p:nvSpPr>
        <p:spPr>
          <a:xfrm>
            <a:off x="9063171" y="3799771"/>
            <a:ext cx="5407900" cy="5412280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6900"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grpSp>
        <p:nvGrpSpPr>
          <p:cNvPr id="539" name="Group"/>
          <p:cNvGrpSpPr/>
          <p:nvPr/>
        </p:nvGrpSpPr>
        <p:grpSpPr>
          <a:xfrm>
            <a:off x="9327403" y="4911819"/>
            <a:ext cx="4879436" cy="6624358"/>
            <a:chOff x="0" y="0"/>
            <a:chExt cx="4879435" cy="6624356"/>
          </a:xfrm>
        </p:grpSpPr>
        <p:sp>
          <p:nvSpPr>
            <p:cNvPr id="534" name="INotificationSender"/>
            <p:cNvSpPr/>
            <p:nvPr/>
          </p:nvSpPr>
          <p:spPr>
            <a:xfrm>
              <a:off x="228720" y="1977930"/>
              <a:ext cx="4421996" cy="937011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i="1" sz="3500"/>
              </a:lvl1pPr>
            </a:lstStyle>
            <a:p>
              <a:pPr/>
              <a:r>
                <a:t>INotificationSender</a:t>
              </a:r>
            </a:p>
          </p:txBody>
        </p:sp>
        <p:sp>
          <p:nvSpPr>
            <p:cNvPr id="535" name="NotificationSenderImpl"/>
            <p:cNvSpPr/>
            <p:nvPr/>
          </p:nvSpPr>
          <p:spPr>
            <a:xfrm>
              <a:off x="0" y="5438478"/>
              <a:ext cx="4879436" cy="118587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500">
                  <a:latin typeface="+mj-lt"/>
                  <a:ea typeface="+mj-ea"/>
                  <a:cs typeface="+mj-cs"/>
                  <a:sym typeface="Helvetica Neue Medium"/>
                </a:defRPr>
              </a:lvl1pPr>
            </a:lstStyle>
            <a:p>
              <a:pPr/>
              <a:r>
                <a:t>NotificationSenderImpl</a:t>
              </a:r>
            </a:p>
          </p:txBody>
        </p:sp>
        <p:sp>
          <p:nvSpPr>
            <p:cNvPr id="536" name="Line"/>
            <p:cNvSpPr/>
            <p:nvPr/>
          </p:nvSpPr>
          <p:spPr>
            <a:xfrm flipV="1">
              <a:off x="2439718" y="2946690"/>
              <a:ext cx="1" cy="2460039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  <p:sp>
          <p:nvSpPr>
            <p:cNvPr id="537" name="ClientBonus"/>
            <p:cNvSpPr/>
            <p:nvPr/>
          </p:nvSpPr>
          <p:spPr>
            <a:xfrm>
              <a:off x="1029103" y="0"/>
              <a:ext cx="2821230" cy="937011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500">
                  <a:latin typeface="+mj-lt"/>
                  <a:ea typeface="+mj-ea"/>
                  <a:cs typeface="+mj-cs"/>
                  <a:sym typeface="Helvetica Neue Medium"/>
                </a:defRPr>
              </a:lvl1pPr>
            </a:lstStyle>
            <a:p>
              <a:pPr/>
              <a:r>
                <a:t>ClientBonus</a:t>
              </a:r>
            </a:p>
          </p:txBody>
        </p:sp>
        <p:sp>
          <p:nvSpPr>
            <p:cNvPr id="538" name="Line"/>
            <p:cNvSpPr/>
            <p:nvPr/>
          </p:nvSpPr>
          <p:spPr>
            <a:xfrm flipH="1">
              <a:off x="2439718" y="968760"/>
              <a:ext cx="1" cy="100051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0733 0.188337" origin="layout" pathEditMode="relative">
                                      <p:cBhvr>
                                        <p:cTn id="6" dur="125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539"/>
                                        </p:tgtEl>
                                      </p:cBhvr>
                                      <p:by x="29999" y="29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9" grpId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ynamic (vs Static) typing"/>
          <p:cNvSpPr txBox="1"/>
          <p:nvPr>
            <p:ph type="title"/>
          </p:nvPr>
        </p:nvSpPr>
        <p:spPr>
          <a:xfrm>
            <a:off x="-280927" y="1904384"/>
            <a:ext cx="24945854" cy="9907232"/>
          </a:xfrm>
          <a:prstGeom prst="rect">
            <a:avLst/>
          </a:prstGeom>
        </p:spPr>
        <p:txBody>
          <a:bodyPr/>
          <a:lstStyle>
            <a:lvl1pPr>
              <a:defRPr sz="16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Dynamic (vs Static) typing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lientBonus = Map.of(…"/>
          <p:cNvSpPr txBox="1"/>
          <p:nvPr/>
        </p:nvSpPr>
        <p:spPr>
          <a:xfrm>
            <a:off x="4716698" y="1473200"/>
            <a:ext cx="14950604" cy="1076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clientBonus = Map.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8001"/>
                </a:solidFill>
              </a:rPr>
              <a:t>"client"</a:t>
            </a:r>
            <a:r>
              <a:t>, Map.</a:t>
            </a:r>
            <a:r>
              <a:rPr i="1"/>
              <a:t>of</a:t>
            </a:r>
            <a:r>
              <a:t>(</a:t>
            </a:r>
            <a:r>
              <a:rPr b="1">
                <a:solidFill>
                  <a:srgbClr val="018001"/>
                </a:solidFill>
              </a:rPr>
              <a:t>"id"</a:t>
            </a:r>
            <a:r>
              <a:t>, </a:t>
            </a:r>
            <a:r>
              <a:rPr b="1">
                <a:solidFill>
                  <a:srgbClr val="018001"/>
                </a:solidFill>
              </a:rPr>
              <a:t>"123233"</a:t>
            </a:r>
            <a:r>
              <a:t>),</a:t>
            </a:r>
          </a:p>
          <a:p>
            <a:pPr algn="l" defTabSz="457200">
              <a:defRPr sz="50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t>"deposits"</a:t>
            </a:r>
            <a:r>
              <a:rPr b="0">
                <a:solidFill>
                  <a:srgbClr val="000000"/>
                </a:solidFill>
              </a:rPr>
              <a:t>,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Map.</a:t>
            </a:r>
            <a:r>
              <a:rPr i="1"/>
              <a:t>of</a:t>
            </a:r>
            <a:r>
              <a:t>(</a:t>
            </a:r>
            <a:r>
              <a:rPr b="1">
                <a:solidFill>
                  <a:srgbClr val="018001"/>
                </a:solidFill>
              </a:rPr>
              <a:t>"amount"</a:t>
            </a:r>
            <a:r>
              <a:t>, </a:t>
            </a:r>
            <a:r>
              <a:rPr>
                <a:solidFill>
                  <a:srgbClr val="0432FF"/>
                </a:solidFill>
              </a:rPr>
              <a:t>3</a:t>
            </a:r>
            <a:r>
              <a:t>,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    </a:t>
            </a:r>
            <a:r>
              <a:rPr b="1">
                <a:solidFill>
                  <a:srgbClr val="018001"/>
                </a:solidFill>
              </a:rPr>
              <a:t>"type"</a:t>
            </a:r>
            <a:r>
              <a:t>, </a:t>
            </a:r>
            <a:r>
              <a:rPr b="1">
                <a:solidFill>
                  <a:srgbClr val="018001"/>
                </a:solidFill>
              </a:rPr>
              <a:t>"CASH"</a:t>
            </a:r>
            <a:r>
              <a:t>),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Map.</a:t>
            </a:r>
            <a:r>
              <a:rPr i="1"/>
              <a:t>of</a:t>
            </a:r>
            <a:r>
              <a:t>(</a:t>
            </a:r>
            <a:r>
              <a:rPr b="1">
                <a:solidFill>
                  <a:srgbClr val="018001"/>
                </a:solidFill>
              </a:rPr>
              <a:t>"amount"</a:t>
            </a:r>
            <a:r>
              <a:t>, </a:t>
            </a:r>
            <a:r>
              <a:rPr>
                <a:solidFill>
                  <a:srgbClr val="0432FF"/>
                </a:solidFill>
              </a:rPr>
              <a:t>234</a:t>
            </a:r>
            <a:r>
              <a:t>,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    </a:t>
            </a:r>
            <a:r>
              <a:rPr b="1">
                <a:solidFill>
                  <a:srgbClr val="018001"/>
                </a:solidFill>
              </a:rPr>
              <a:t>"type"</a:t>
            </a:r>
            <a:r>
              <a:t>, </a:t>
            </a:r>
            <a:r>
              <a:rPr b="1">
                <a:solidFill>
                  <a:srgbClr val="018001"/>
                </a:solidFill>
              </a:rPr>
              <a:t>"CARD"</a:t>
            </a:r>
            <a:r>
              <a:t>)));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((List) clientBonus.get(</a:t>
            </a:r>
            <a:r>
              <a:rPr b="1">
                <a:solidFill>
                  <a:srgbClr val="018001"/>
                </a:solidFill>
              </a:rPr>
              <a:t>"deposits"</a:t>
            </a:r>
            <a:r>
              <a:t>))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.stream()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.collect(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Collectors.</a:t>
            </a:r>
            <a:r>
              <a:rPr i="1"/>
              <a:t>summarizingInt</a:t>
            </a:r>
            <a:r>
              <a:t>(</a:t>
            </a:r>
          </a:p>
          <a:p>
            <a:pPr algn="l" defTabSz="457200">
              <a:defRPr b="0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m -&gt; (</a:t>
            </a:r>
            <a:r>
              <a:rPr b="1">
                <a:solidFill>
                  <a:srgbClr val="011480"/>
                </a:solidFill>
              </a:rPr>
              <a:t>int</a:t>
            </a:r>
            <a:r>
              <a:t>) ((Map) m).get(</a:t>
            </a:r>
            <a:r>
              <a:rPr b="1">
                <a:solidFill>
                  <a:srgbClr val="018001"/>
                </a:solidFill>
              </a:rPr>
              <a:t>"amount"</a:t>
            </a:r>
            <a:r>
              <a:t>)));</a:t>
            </a:r>
          </a:p>
        </p:txBody>
      </p:sp>
      <p:sp>
        <p:nvSpPr>
          <p:cNvPr id="544" name="Rectangle"/>
          <p:cNvSpPr/>
          <p:nvPr/>
        </p:nvSpPr>
        <p:spPr>
          <a:xfrm>
            <a:off x="3821065" y="7708019"/>
            <a:ext cx="19354581" cy="5639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545" name="Rectangle"/>
          <p:cNvSpPr/>
          <p:nvPr/>
        </p:nvSpPr>
        <p:spPr>
          <a:xfrm>
            <a:off x="2753007" y="1473200"/>
            <a:ext cx="19522053" cy="6234820"/>
          </a:xfrm>
          <a:prstGeom prst="rect">
            <a:avLst/>
          </a:prstGeom>
          <a:solidFill>
            <a:srgbClr val="FFFFFF">
              <a:alpha val="7187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  <p:bldP build="whole" bldLvl="1" animBg="1" rev="0" advAuto="0" spid="54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u.gif" descr="iu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0124" y="961330"/>
            <a:ext cx="8845007" cy="11793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alien_35.jpg" descr="alie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957" y="1227144"/>
            <a:ext cx="15006086" cy="11261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ublic class Bet {     private String id;     private int amount;…"/>
          <p:cNvSpPr txBox="1"/>
          <p:nvPr/>
        </p:nvSpPr>
        <p:spPr>
          <a:xfrm>
            <a:off x="5322223" y="4362449"/>
            <a:ext cx="13739553" cy="499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b="0" sz="6600">
                <a:latin typeface="Menlo"/>
                <a:ea typeface="Menlo"/>
                <a:cs typeface="Menlo"/>
                <a:sym typeface="Menlo"/>
              </a:defRPr>
            </a:pPr>
            <a:r>
              <a:rPr b="1">
                <a:solidFill>
                  <a:srgbClr val="011993"/>
                </a:solidFill>
              </a:rPr>
              <a:t>public class </a:t>
            </a:r>
            <a:r>
              <a:t>Bet {</a:t>
            </a:r>
            <a:br/>
            <a:r>
              <a:t>    </a:t>
            </a:r>
            <a:r>
              <a:rPr b="1">
                <a:solidFill>
                  <a:srgbClr val="011993"/>
                </a:solidFill>
              </a:rPr>
              <a:t>private </a:t>
            </a:r>
            <a:r>
              <a:t>String </a:t>
            </a:r>
            <a:r>
              <a:rPr b="1">
                <a:solidFill>
                  <a:srgbClr val="7B248D"/>
                </a:solidFill>
              </a:rPr>
              <a:t>id</a:t>
            </a:r>
            <a:r>
              <a:t>;</a:t>
            </a:r>
            <a:br/>
            <a:r>
              <a:t>    </a:t>
            </a:r>
            <a:r>
              <a:rPr b="1">
                <a:solidFill>
                  <a:srgbClr val="011993"/>
                </a:solidFill>
              </a:rPr>
              <a:t>private int </a:t>
            </a:r>
            <a:r>
              <a:rPr b="1">
                <a:solidFill>
                  <a:srgbClr val="7B248D"/>
                </a:solidFill>
              </a:rPr>
              <a:t>amount</a:t>
            </a:r>
            <a:r>
              <a:t>;</a:t>
            </a:r>
          </a:p>
          <a:p>
            <a:pPr algn="l" defTabSz="12700"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b="0" sz="6600">
                <a:latin typeface="Menlo"/>
                <a:ea typeface="Menlo"/>
                <a:cs typeface="Menlo"/>
                <a:sym typeface="Menlo"/>
              </a:defRPr>
            </a:pPr>
            <a:r>
              <a:t>    </a:t>
            </a:r>
            <a:r>
              <a:rPr b="1">
                <a:solidFill>
                  <a:srgbClr val="011993"/>
                </a:solidFill>
              </a:rPr>
              <a:t>private long </a:t>
            </a:r>
            <a:r>
              <a:rPr b="1">
                <a:solidFill>
                  <a:srgbClr val="7B248D"/>
                </a:solidFill>
              </a:rPr>
              <a:t>timestamp</a:t>
            </a:r>
            <a:r>
              <a:t>;</a:t>
            </a:r>
            <a:br/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“It is better to have 100 functions operate on one data structure than 10 functions on 10 data structures.”…"/>
          <p:cNvSpPr txBox="1"/>
          <p:nvPr/>
        </p:nvSpPr>
        <p:spPr>
          <a:xfrm>
            <a:off x="3600343" y="4749800"/>
            <a:ext cx="17183314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7000">
                <a:solidFill>
                  <a:srgbClr val="2123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“It is better to have 100 functions operate on one data structure than 10 functions on 10 data structures.”</a:t>
            </a:r>
          </a:p>
          <a:p>
            <a:pPr algn="r" defTabSz="457200">
              <a:defRPr sz="70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181818"/>
                </a:solidFill>
              </a:rPr>
              <a:t>― </a:t>
            </a:r>
            <a:r>
              <a:t>Alan Perlis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{:type :bet…"/>
          <p:cNvSpPr txBox="1"/>
          <p:nvPr/>
        </p:nvSpPr>
        <p:spPr>
          <a:xfrm>
            <a:off x="7152782" y="4876800"/>
            <a:ext cx="10078436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3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66187A"/>
                </a:solidFill>
              </a:rPr>
              <a:t>:type :bet</a:t>
            </a:r>
          </a:p>
          <a:p>
            <a:pPr algn="l" defTabSz="457200">
              <a:defRPr sz="63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0" i="1">
                <a:solidFill>
                  <a:srgbClr val="66187A"/>
                </a:solidFill>
              </a:rPr>
              <a:t>:id </a:t>
            </a:r>
            <a:r>
              <a:t>"client1"</a:t>
            </a:r>
          </a:p>
          <a:p>
            <a:pPr algn="l" defTabSz="457200">
              <a:defRPr b="0" i="1" sz="6300">
                <a:solidFill>
                  <a:srgbClr val="66187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i="0">
                <a:solidFill>
                  <a:srgbClr val="018001"/>
                </a:solidFill>
              </a:rPr>
              <a:t>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23</a:t>
            </a:r>
            <a:endParaRPr i="0">
              <a:solidFill>
                <a:srgbClr val="0433FF"/>
              </a:solidFill>
            </a:endParaRPr>
          </a:p>
          <a:p>
            <a:pPr algn="l" defTabSz="457200">
              <a:defRPr b="0" sz="6300">
                <a:solidFill>
                  <a:srgbClr val="0432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i="1">
                <a:solidFill>
                  <a:srgbClr val="66187A"/>
                </a:solidFill>
              </a:rPr>
              <a:t>:timestamp </a:t>
            </a:r>
            <a:r>
              <a:t>123312321323</a:t>
            </a:r>
            <a:r>
              <a:rPr>
                <a:solidFill>
                  <a:srgbClr val="000000"/>
                </a:solidFill>
              </a:rP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  <p:sp>
        <p:nvSpPr>
          <p:cNvPr id="556" name="{:type :bet…"/>
          <p:cNvSpPr txBox="1"/>
          <p:nvPr/>
        </p:nvSpPr>
        <p:spPr>
          <a:xfrm>
            <a:off x="7152782" y="4876800"/>
            <a:ext cx="10078436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3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66187A"/>
                </a:solidFill>
              </a:rPr>
              <a:t>:type :bet</a:t>
            </a:r>
          </a:p>
          <a:p>
            <a:pPr algn="l" defTabSz="457200">
              <a:defRPr sz="63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0" i="1">
                <a:solidFill>
                  <a:srgbClr val="66187A"/>
                </a:solidFill>
              </a:rPr>
              <a:t>:id </a:t>
            </a:r>
            <a:r>
              <a:t>"client1"</a:t>
            </a:r>
          </a:p>
          <a:p>
            <a:pPr algn="l" defTabSz="457200">
              <a:defRPr b="0" i="1" sz="6300">
                <a:solidFill>
                  <a:srgbClr val="66187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i="0">
                <a:solidFill>
                  <a:srgbClr val="018001"/>
                </a:solidFill>
              </a:rPr>
              <a:t>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23</a:t>
            </a:r>
            <a:endParaRPr i="0">
              <a:solidFill>
                <a:srgbClr val="0433FF"/>
              </a:solidFill>
            </a:endParaRPr>
          </a:p>
          <a:p>
            <a:pPr algn="l" defTabSz="457200">
              <a:defRPr b="0" sz="6300">
                <a:solidFill>
                  <a:srgbClr val="0432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i="1">
                <a:solidFill>
                  <a:srgbClr val="66187A"/>
                </a:solidFill>
              </a:rPr>
              <a:t>:timestamp </a:t>
            </a:r>
            <a:r>
              <a:t>123312321323</a:t>
            </a:r>
            <a:r>
              <a:rPr>
                <a:solidFill>
                  <a:srgbClr val="000000"/>
                </a:solidFill>
              </a:rP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{:request-method :get  :uri            “/foobaz&quot;  :query-params   {&quot;somekey&quot; “somevalue&quot;}  :headers        {&quot;accept-encoding&quot; &quot;gzip, deflate&quot;                   &quot;connection&quot;      &quot;close&quot;}  :body           nil…"/>
          <p:cNvSpPr txBox="1"/>
          <p:nvPr/>
        </p:nvSpPr>
        <p:spPr>
          <a:xfrm>
            <a:off x="1996194" y="2130926"/>
            <a:ext cx="20391612" cy="77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200">
                <a:solidFill>
                  <a:srgbClr val="008F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:request-method :get</a:t>
            </a:r>
            <a:br>
              <a:rPr b="0" i="1">
                <a:solidFill>
                  <a:srgbClr val="7B248D"/>
                </a:solidFill>
              </a:rPr>
            </a:br>
            <a:r>
              <a:rPr b="0" i="1">
                <a:solidFill>
                  <a:srgbClr val="7B248D"/>
                </a:solidFill>
              </a:rPr>
              <a:t> :uri            </a:t>
            </a:r>
            <a:r>
              <a:t>“/foobaz"</a:t>
            </a:r>
            <a:br/>
            <a:r>
              <a:t> </a:t>
            </a:r>
            <a:r>
              <a:rPr b="0" i="1">
                <a:solidFill>
                  <a:srgbClr val="7B248D"/>
                </a:solidFill>
              </a:rPr>
              <a:t>:query-params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t>"somekey" “somevalue"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:headers     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t>"accept-encoding" "gzip, deflate"</a:t>
            </a:r>
            <a:br/>
            <a:r>
              <a:t>                  "connection"      "close"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:body           </a:t>
            </a:r>
            <a:r>
              <a:rPr>
                <a:solidFill>
                  <a:srgbClr val="011993"/>
                </a:solidFill>
              </a:rPr>
              <a:t>nil</a:t>
            </a:r>
            <a:endParaRPr b="0">
              <a:solidFill>
                <a:srgbClr val="000000"/>
              </a:solidFill>
            </a:endParaRP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200">
                <a:solidFill>
                  <a:srgbClr val="008F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:scheme         :http</a:t>
            </a:r>
            <a:br>
              <a:rPr b="0" i="1">
                <a:solidFill>
                  <a:srgbClr val="7B248D"/>
                </a:solidFill>
              </a:rPr>
            </a:br>
            <a:r>
              <a:rPr b="0" i="1">
                <a:solidFill>
                  <a:srgbClr val="7B248D"/>
                </a:solidFill>
              </a:rPr>
              <a:t> :content-length </a:t>
            </a:r>
            <a:r>
              <a:rPr b="0">
                <a:solidFill>
                  <a:srgbClr val="0433FF"/>
                </a:solidFill>
              </a:rPr>
              <a:t>0</a:t>
            </a:r>
            <a:br>
              <a:rPr b="0">
                <a:solidFill>
                  <a:srgbClr val="0433FF"/>
                </a:solidFill>
              </a:rPr>
            </a:br>
            <a:r>
              <a:rPr b="0">
                <a:solidFill>
                  <a:srgbClr val="0433FF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:server-port    </a:t>
            </a:r>
            <a:r>
              <a:rPr b="0">
                <a:solidFill>
                  <a:srgbClr val="0433FF"/>
                </a:solidFill>
              </a:rPr>
              <a:t>8080</a:t>
            </a:r>
            <a:br>
              <a:rPr b="0">
                <a:solidFill>
                  <a:srgbClr val="0433FF"/>
                </a:solidFill>
              </a:rPr>
            </a:br>
            <a:r>
              <a:rPr b="0">
                <a:solidFill>
                  <a:srgbClr val="0433FF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:server-name    </a:t>
            </a:r>
            <a:r>
              <a:t>“localhost"</a:t>
            </a:r>
            <a:r>
              <a:rPr b="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559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{:status  200  :headers {&quot;Content-Type&quot; &quot;text/html&quot;}  :body    &quot;Hello World&quot;}}"/>
          <p:cNvSpPr txBox="1"/>
          <p:nvPr/>
        </p:nvSpPr>
        <p:spPr>
          <a:xfrm>
            <a:off x="4580557" y="5664200"/>
            <a:ext cx="1522288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200">
                <a:solidFill>
                  <a:srgbClr val="008F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:status  </a:t>
            </a:r>
            <a:r>
              <a:rPr b="0">
                <a:solidFill>
                  <a:srgbClr val="0433FF"/>
                </a:solidFill>
              </a:rPr>
              <a:t>200</a:t>
            </a:r>
            <a:br>
              <a:rPr b="0">
                <a:solidFill>
                  <a:srgbClr val="0433FF"/>
                </a:solidFill>
              </a:rPr>
            </a:br>
            <a:r>
              <a:rPr b="0">
                <a:solidFill>
                  <a:srgbClr val="0433FF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:headers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t>"Content-Type" "text/html"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:body    </a:t>
            </a:r>
            <a:r>
              <a:t>"Hello World"</a:t>
            </a:r>
            <a:r>
              <a:rPr b="0">
                <a:solidFill>
                  <a:srgbClr val="000000"/>
                </a:solidFill>
              </a:rPr>
              <a:t>}}</a:t>
            </a:r>
          </a:p>
        </p:txBody>
      </p:sp>
      <p:sp>
        <p:nvSpPr>
          <p:cNvPr id="562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{:select [:id :client :amount]  :from   [:transactions]  :where  [:= :client &quot;a&quot;]}"/>
          <p:cNvSpPr txBox="1"/>
          <p:nvPr/>
        </p:nvSpPr>
        <p:spPr>
          <a:xfrm>
            <a:off x="6170935" y="5664200"/>
            <a:ext cx="1204213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i="1" sz="5200">
                <a:solidFill>
                  <a:srgbClr val="7B248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i="0">
                <a:solidFill>
                  <a:srgbClr val="000000"/>
                </a:solidFill>
              </a:rPr>
              <a:t>{</a:t>
            </a:r>
            <a:r>
              <a:t>:select </a:t>
            </a:r>
            <a:r>
              <a:rPr i="0">
                <a:solidFill>
                  <a:srgbClr val="000000"/>
                </a:solidFill>
              </a:rPr>
              <a:t>[</a:t>
            </a:r>
            <a:r>
              <a:t>:id :client :amount</a:t>
            </a:r>
            <a:r>
              <a:rPr i="0">
                <a:solidFill>
                  <a:srgbClr val="000000"/>
                </a:solidFill>
              </a:rPr>
              <a:t>]</a:t>
            </a:r>
            <a:br>
              <a:rPr i="0">
                <a:solidFill>
                  <a:srgbClr val="000000"/>
                </a:solidFill>
              </a:rPr>
            </a:br>
            <a:r>
              <a:rPr i="0">
                <a:solidFill>
                  <a:srgbClr val="000000"/>
                </a:solidFill>
              </a:rPr>
              <a:t> </a:t>
            </a:r>
            <a:r>
              <a:t>:from   </a:t>
            </a:r>
            <a:r>
              <a:rPr i="0">
                <a:solidFill>
                  <a:srgbClr val="000000"/>
                </a:solidFill>
              </a:rPr>
              <a:t>[</a:t>
            </a:r>
            <a:r>
              <a:t>:transactions</a:t>
            </a:r>
            <a:r>
              <a:rPr i="0">
                <a:solidFill>
                  <a:srgbClr val="000000"/>
                </a:solidFill>
              </a:rPr>
              <a:t>]</a:t>
            </a:r>
            <a:br>
              <a:rPr i="0">
                <a:solidFill>
                  <a:srgbClr val="000000"/>
                </a:solidFill>
              </a:rPr>
            </a:br>
            <a:r>
              <a:rPr i="0">
                <a:solidFill>
                  <a:srgbClr val="000000"/>
                </a:solidFill>
              </a:rPr>
              <a:t> </a:t>
            </a:r>
            <a:r>
              <a:t>:where  </a:t>
            </a:r>
            <a:r>
              <a:rPr i="0">
                <a:solidFill>
                  <a:srgbClr val="000000"/>
                </a:solidFill>
              </a:rPr>
              <a:t>[</a:t>
            </a:r>
            <a:r>
              <a:t>:= :client </a:t>
            </a:r>
            <a:r>
              <a:rPr b="1" i="0">
                <a:solidFill>
                  <a:srgbClr val="008F00"/>
                </a:solidFill>
              </a:rPr>
              <a:t>"a"</a:t>
            </a:r>
            <a:r>
              <a:rPr i="0">
                <a:solidFill>
                  <a:srgbClr val="000000"/>
                </a:solidFill>
              </a:rPr>
              <a:t>]}</a:t>
            </a:r>
          </a:p>
        </p:txBody>
      </p:sp>
      <p:sp>
        <p:nvSpPr>
          <p:cNvPr id="565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[{:id 1 :client 32 :amount 3}  {:id 2 :client 87 :amount 7}  {:id 3 :client 32 :amount 4}  {:id 4 :client 40 :amount 6}]"/>
          <p:cNvSpPr txBox="1"/>
          <p:nvPr/>
        </p:nvSpPr>
        <p:spPr>
          <a:xfrm>
            <a:off x="6170935" y="5283199"/>
            <a:ext cx="1204213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i="1" sz="5200">
                <a:solidFill>
                  <a:srgbClr val="7B248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i="0">
                <a:solidFill>
                  <a:srgbClr val="000000"/>
                </a:solidFill>
              </a:rPr>
              <a:t>[{</a:t>
            </a:r>
            <a:r>
              <a:t>:id </a:t>
            </a:r>
            <a:r>
              <a:rPr i="0">
                <a:solidFill>
                  <a:srgbClr val="0433FF"/>
                </a:solidFill>
              </a:rPr>
              <a:t>1 </a:t>
            </a:r>
            <a:r>
              <a:t>:client </a:t>
            </a:r>
            <a:r>
              <a:rPr i="0">
                <a:solidFill>
                  <a:srgbClr val="0433FF"/>
                </a:solidFill>
              </a:rPr>
              <a:t>32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3</a:t>
            </a:r>
            <a:r>
              <a:rPr i="0">
                <a:solidFill>
                  <a:srgbClr val="000000"/>
                </a:solidFill>
              </a:rPr>
              <a:t>}</a:t>
            </a:r>
            <a:br>
              <a:rPr i="0">
                <a:solidFill>
                  <a:srgbClr val="000000"/>
                </a:solidFill>
              </a:rPr>
            </a:br>
            <a:r>
              <a:rPr i="0">
                <a:solidFill>
                  <a:srgbClr val="000000"/>
                </a:solidFill>
              </a:rPr>
              <a:t> {</a:t>
            </a:r>
            <a:r>
              <a:t>:id </a:t>
            </a:r>
            <a:r>
              <a:rPr i="0">
                <a:solidFill>
                  <a:srgbClr val="0433FF"/>
                </a:solidFill>
              </a:rPr>
              <a:t>2 </a:t>
            </a:r>
            <a:r>
              <a:t>:client </a:t>
            </a:r>
            <a:r>
              <a:rPr i="0">
                <a:solidFill>
                  <a:srgbClr val="0433FF"/>
                </a:solidFill>
              </a:rPr>
              <a:t>87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7</a:t>
            </a:r>
            <a:r>
              <a:rPr i="0">
                <a:solidFill>
                  <a:srgbClr val="000000"/>
                </a:solidFill>
              </a:rPr>
              <a:t>}</a:t>
            </a:r>
            <a:br>
              <a:rPr i="0">
                <a:solidFill>
                  <a:srgbClr val="000000"/>
                </a:solidFill>
              </a:rPr>
            </a:br>
            <a:r>
              <a:rPr i="0">
                <a:solidFill>
                  <a:srgbClr val="000000"/>
                </a:solidFill>
              </a:rPr>
              <a:t> {</a:t>
            </a:r>
            <a:r>
              <a:t>:id </a:t>
            </a:r>
            <a:r>
              <a:rPr i="0">
                <a:solidFill>
                  <a:srgbClr val="0433FF"/>
                </a:solidFill>
              </a:rPr>
              <a:t>3 </a:t>
            </a:r>
            <a:r>
              <a:t>:client </a:t>
            </a:r>
            <a:r>
              <a:rPr i="0">
                <a:solidFill>
                  <a:srgbClr val="0433FF"/>
                </a:solidFill>
              </a:rPr>
              <a:t>32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4</a:t>
            </a:r>
            <a:r>
              <a:rPr i="0">
                <a:solidFill>
                  <a:srgbClr val="000000"/>
                </a:solidFill>
              </a:rPr>
              <a:t>}</a:t>
            </a:r>
            <a:br>
              <a:rPr i="0">
                <a:solidFill>
                  <a:srgbClr val="000000"/>
                </a:solidFill>
              </a:rPr>
            </a:br>
            <a:r>
              <a:rPr i="0">
                <a:solidFill>
                  <a:srgbClr val="000000"/>
                </a:solidFill>
              </a:rPr>
              <a:t> {</a:t>
            </a:r>
            <a:r>
              <a:t>:id </a:t>
            </a:r>
            <a:r>
              <a:rPr i="0">
                <a:solidFill>
                  <a:srgbClr val="0433FF"/>
                </a:solidFill>
              </a:rPr>
              <a:t>4 </a:t>
            </a:r>
            <a:r>
              <a:t>:client </a:t>
            </a:r>
            <a:r>
              <a:rPr i="0">
                <a:solidFill>
                  <a:srgbClr val="0433FF"/>
                </a:solidFill>
              </a:rPr>
              <a:t>40 </a:t>
            </a:r>
            <a:r>
              <a:t>:amount </a:t>
            </a:r>
            <a:r>
              <a:rPr i="0">
                <a:solidFill>
                  <a:srgbClr val="0433FF"/>
                </a:solidFill>
              </a:rPr>
              <a:t>6</a:t>
            </a:r>
            <a:r>
              <a:rPr i="0">
                <a:solidFill>
                  <a:srgbClr val="000000"/>
                </a:solidFill>
              </a:rPr>
              <a:t>}]</a:t>
            </a:r>
          </a:p>
        </p:txBody>
      </p:sp>
      <p:sp>
        <p:nvSpPr>
          <p:cNvPr id="568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[:html     [:body         [:p &quot;Count: 4&quot;]         [:p &quot;Total: 20&quot;]]]"/>
          <p:cNvSpPr txBox="1"/>
          <p:nvPr/>
        </p:nvSpPr>
        <p:spPr>
          <a:xfrm>
            <a:off x="6966123" y="5283199"/>
            <a:ext cx="1045175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200">
                <a:latin typeface="Menlo"/>
                <a:ea typeface="Menlo"/>
                <a:cs typeface="Menlo"/>
                <a:sym typeface="Menlo"/>
              </a:defRPr>
            </a:pPr>
            <a:r>
              <a:t>[</a:t>
            </a:r>
            <a:r>
              <a:rPr>
                <a:solidFill>
                  <a:srgbClr val="7B248D"/>
                </a:solidFill>
              </a:rPr>
              <a:t>:html</a:t>
            </a:r>
            <a:br/>
            <a:r>
              <a:t>    [</a:t>
            </a:r>
            <a:r>
              <a:rPr>
                <a:solidFill>
                  <a:srgbClr val="7B248D"/>
                </a:solidFill>
              </a:rPr>
              <a:t>:body</a:t>
            </a:r>
            <a:br/>
            <a:r>
              <a:t>        [</a:t>
            </a:r>
            <a:r>
              <a:rPr>
                <a:solidFill>
                  <a:srgbClr val="7B248D"/>
                </a:solidFill>
              </a:rPr>
              <a:t>:p</a:t>
            </a:r>
            <a:r>
              <a:t> </a:t>
            </a:r>
            <a:r>
              <a:rPr b="1">
                <a:solidFill>
                  <a:srgbClr val="008F00"/>
                </a:solidFill>
              </a:rPr>
              <a:t>"Count: 4"</a:t>
            </a:r>
            <a:r>
              <a:t>]</a:t>
            </a:r>
            <a:br/>
            <a:r>
              <a:t>        [</a:t>
            </a:r>
            <a:r>
              <a:rPr>
                <a:solidFill>
                  <a:srgbClr val="7B248D"/>
                </a:solidFill>
              </a:rPr>
              <a:t>:p</a:t>
            </a:r>
            <a:r>
              <a:t> </a:t>
            </a:r>
            <a:r>
              <a:rPr b="1">
                <a:solidFill>
                  <a:srgbClr val="008F00"/>
                </a:solidFill>
              </a:rPr>
              <a:t>"Total: 20"</a:t>
            </a:r>
            <a:r>
              <a:t>]]]</a:t>
            </a:r>
          </a:p>
        </p:txBody>
      </p:sp>
      <p:sp>
        <p:nvSpPr>
          <p:cNvPr id="571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5167552-wwsupthor.jpg" descr="5167552-wwsupth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764" y="2413382"/>
            <a:ext cx="17778472" cy="8889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{:web-server          {:listen 8080}  :db-config           {:host     &quot;xxxx&quot;                        :user     &quot;xxxx&quot;                        :password &quot;xxxx&quot;}  :http-defaults       {:connection-timeout 10000                        :request-timeout    10000                        :max-connections    2000}  :user-service        {:url “http://user-service”                        :connection-timeout 1000}}"/>
          <p:cNvSpPr txBox="1"/>
          <p:nvPr/>
        </p:nvSpPr>
        <p:spPr>
          <a:xfrm>
            <a:off x="2393788" y="2862560"/>
            <a:ext cx="19596424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5200">
                <a:solidFill>
                  <a:srgbClr val="008F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:web-server       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:listen </a:t>
            </a:r>
            <a:r>
              <a:rPr b="0">
                <a:solidFill>
                  <a:srgbClr val="0433FF"/>
                </a:solidFill>
              </a:rPr>
              <a:t>8080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:db-config        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:host     </a:t>
            </a:r>
            <a:r>
              <a:t>"xxxx"</a:t>
            </a:r>
            <a:br/>
            <a:r>
              <a:t>                       </a:t>
            </a:r>
            <a:r>
              <a:rPr b="0" i="1">
                <a:solidFill>
                  <a:srgbClr val="7B248D"/>
                </a:solidFill>
              </a:rPr>
              <a:t>:user     </a:t>
            </a:r>
            <a:r>
              <a:t>"xxxx"</a:t>
            </a:r>
            <a:br/>
            <a:r>
              <a:t>                       </a:t>
            </a:r>
            <a:r>
              <a:rPr b="0" i="1">
                <a:solidFill>
                  <a:srgbClr val="7B248D"/>
                </a:solidFill>
              </a:rPr>
              <a:t>:password </a:t>
            </a:r>
            <a:r>
              <a:t>"xxxx"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:http-defaults    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:connection-timeout </a:t>
            </a:r>
            <a:r>
              <a:rPr b="0">
                <a:solidFill>
                  <a:srgbClr val="0433FF"/>
                </a:solidFill>
              </a:rPr>
              <a:t>10000</a:t>
            </a:r>
            <a:br>
              <a:rPr b="0">
                <a:solidFill>
                  <a:srgbClr val="0433FF"/>
                </a:solidFill>
              </a:rPr>
            </a:br>
            <a:r>
              <a:rPr b="0">
                <a:solidFill>
                  <a:srgbClr val="0433FF"/>
                </a:solidFill>
              </a:rPr>
              <a:t>                       </a:t>
            </a:r>
            <a:r>
              <a:rPr b="0" i="1">
                <a:solidFill>
                  <a:srgbClr val="7B248D"/>
                </a:solidFill>
              </a:rPr>
              <a:t>:request-timeout    </a:t>
            </a:r>
            <a:r>
              <a:rPr b="0">
                <a:solidFill>
                  <a:srgbClr val="0433FF"/>
                </a:solidFill>
              </a:rPr>
              <a:t>10000</a:t>
            </a:r>
            <a:br>
              <a:rPr b="0">
                <a:solidFill>
                  <a:srgbClr val="0433FF"/>
                </a:solidFill>
              </a:rPr>
            </a:br>
            <a:r>
              <a:rPr b="0">
                <a:solidFill>
                  <a:srgbClr val="0433FF"/>
                </a:solidFill>
              </a:rPr>
              <a:t>                       </a:t>
            </a:r>
            <a:r>
              <a:rPr b="0" i="1">
                <a:solidFill>
                  <a:srgbClr val="7B248D"/>
                </a:solidFill>
              </a:rPr>
              <a:t>:max-connections    </a:t>
            </a:r>
            <a:r>
              <a:rPr b="0">
                <a:solidFill>
                  <a:srgbClr val="0433FF"/>
                </a:solidFill>
              </a:rPr>
              <a:t>2000</a:t>
            </a:r>
            <a:r>
              <a:rPr b="0">
                <a:solidFill>
                  <a:srgbClr val="000000"/>
                </a:solidFill>
              </a:rPr>
              <a:t>}</a:t>
            </a:r>
            <a:br>
              <a:rPr b="0">
                <a:solidFill>
                  <a:srgbClr val="000000"/>
                </a:solidFill>
              </a:rPr>
            </a:br>
            <a:r>
              <a:rPr b="0">
                <a:solidFill>
                  <a:srgbClr val="000000"/>
                </a:solidFill>
              </a:rPr>
              <a:t> </a:t>
            </a:r>
            <a:r>
              <a:rPr b="0" i="1">
                <a:solidFill>
                  <a:srgbClr val="7B248D"/>
                </a:solidFill>
              </a:rPr>
              <a:t>:user-service        </a:t>
            </a:r>
            <a:r>
              <a:rPr b="0">
                <a:solidFill>
                  <a:srgbClr val="000000"/>
                </a:solidFill>
              </a:rPr>
              <a:t>{</a:t>
            </a:r>
            <a:r>
              <a:rPr b="0" i="1">
                <a:solidFill>
                  <a:srgbClr val="7B248D"/>
                </a:solidFill>
              </a:rPr>
              <a:t>:url </a:t>
            </a:r>
            <a:r>
              <a:t>“http://user-service”</a:t>
            </a:r>
            <a:br/>
            <a:r>
              <a:t>                       </a:t>
            </a:r>
            <a:r>
              <a:rPr b="0" i="1">
                <a:solidFill>
                  <a:srgbClr val="7B248D"/>
                </a:solidFill>
              </a:rPr>
              <a:t>:connection-timeout </a:t>
            </a:r>
            <a:r>
              <a:rPr b="0">
                <a:solidFill>
                  <a:srgbClr val="0433FF"/>
                </a:solidFill>
              </a:rPr>
              <a:t>1000</a:t>
            </a:r>
            <a:r>
              <a:rPr b="0">
                <a:solidFill>
                  <a:srgbClr val="000000"/>
                </a:solidFill>
              </a:rPr>
              <a:t>}}</a:t>
            </a:r>
          </a:p>
        </p:txBody>
      </p:sp>
      <p:sp>
        <p:nvSpPr>
          <p:cNvPr id="574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{:id        :string  :name      :string  :deposits  [{:id        :string               :amount    :int               :timestamp :long}]}"/>
          <p:cNvSpPr txBox="1"/>
          <p:nvPr/>
        </p:nvSpPr>
        <p:spPr>
          <a:xfrm>
            <a:off x="5574543" y="4902200"/>
            <a:ext cx="1323491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b="0" i="1" sz="5200">
                <a:solidFill>
                  <a:srgbClr val="7B248D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i="0">
                <a:solidFill>
                  <a:srgbClr val="000000"/>
                </a:solidFill>
              </a:rPr>
              <a:t>{</a:t>
            </a:r>
            <a:r>
              <a:t>:id        :string</a:t>
            </a:r>
            <a:br/>
            <a:r>
              <a:t> :name      :string</a:t>
            </a:r>
            <a:br/>
            <a:r>
              <a:t> :deposits  </a:t>
            </a:r>
            <a:r>
              <a:rPr i="0">
                <a:solidFill>
                  <a:srgbClr val="000000"/>
                </a:solidFill>
              </a:rPr>
              <a:t>[{</a:t>
            </a:r>
            <a:r>
              <a:t>:id        :string</a:t>
            </a:r>
            <a:br/>
            <a:r>
              <a:t>              :amount    :int</a:t>
            </a:r>
            <a:br/>
            <a:r>
              <a:t>              :timestamp :long</a:t>
            </a:r>
            <a:r>
              <a:rPr i="0">
                <a:solidFill>
                  <a:srgbClr val="000000"/>
                </a:solidFill>
              </a:rPr>
              <a:t>}]}</a:t>
            </a:r>
          </a:p>
        </p:txBody>
      </p:sp>
      <p:sp>
        <p:nvSpPr>
          <p:cNvPr id="577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Business logic…"/>
          <p:cNvSpPr txBox="1"/>
          <p:nvPr/>
        </p:nvSpPr>
        <p:spPr>
          <a:xfrm>
            <a:off x="7714970" y="4290510"/>
            <a:ext cx="8954060" cy="513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457200">
              <a:lnSpc>
                <a:spcPct val="117999"/>
              </a:lnSpc>
              <a:buSzPct val="100000"/>
              <a:buChar char="•"/>
              <a:defRPr b="0" sz="7400"/>
            </a:pPr>
            <a:r>
              <a:t>Business logic</a:t>
            </a:r>
          </a:p>
          <a:p>
            <a:pPr marL="228600" indent="-228600" algn="l" defTabSz="457200">
              <a:lnSpc>
                <a:spcPct val="117999"/>
              </a:lnSpc>
              <a:buSzPct val="100000"/>
              <a:buChar char="•"/>
              <a:defRPr b="0" sz="7400"/>
            </a:pPr>
            <a:r>
              <a:t>Infrastructure code</a:t>
            </a:r>
          </a:p>
          <a:p>
            <a:pPr marL="228600" indent="-228600" algn="l" defTabSz="457200">
              <a:lnSpc>
                <a:spcPct val="117999"/>
              </a:lnSpc>
              <a:buSzPct val="100000"/>
              <a:buChar char="•"/>
              <a:defRPr b="0" sz="7400"/>
            </a:pPr>
            <a:r>
              <a:t>Configuration</a:t>
            </a:r>
          </a:p>
          <a:p>
            <a:pPr marL="228600" indent="-228600" algn="l" defTabSz="457200">
              <a:lnSpc>
                <a:spcPct val="117999"/>
              </a:lnSpc>
              <a:buSzPct val="100000"/>
              <a:buChar char="•"/>
              <a:defRPr b="0" sz="7400"/>
            </a:pPr>
            <a:r>
              <a:t>Reflection/Metadata</a:t>
            </a:r>
          </a:p>
        </p:txBody>
      </p:sp>
      <p:sp>
        <p:nvSpPr>
          <p:cNvPr id="580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Dynamic (vs Static) development"/>
          <p:cNvSpPr txBox="1"/>
          <p:nvPr>
            <p:ph type="title"/>
          </p:nvPr>
        </p:nvSpPr>
        <p:spPr>
          <a:xfrm>
            <a:off x="1174253" y="3340575"/>
            <a:ext cx="22035494" cy="7034850"/>
          </a:xfrm>
          <a:prstGeom prst="rect">
            <a:avLst/>
          </a:prstGeom>
        </p:spPr>
        <p:txBody>
          <a:bodyPr/>
          <a:lstStyle>
            <a:lvl1pPr>
              <a:defRPr sz="16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Dynamic (vs Static) 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ur.jpeg" descr="iu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652" y="3322063"/>
            <a:ext cx="9876920" cy="7071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u.jpeg" descr="iu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13997" y="3322063"/>
            <a:ext cx="9429166" cy="7071874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REPL"/>
          <p:cNvSpPr txBox="1"/>
          <p:nvPr>
            <p:ph type="title"/>
          </p:nvPr>
        </p:nvSpPr>
        <p:spPr>
          <a:xfrm>
            <a:off x="4833937" y="-506966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REPL</a:t>
            </a:r>
          </a:p>
        </p:txBody>
      </p:sp>
      <p:pic>
        <p:nvPicPr>
          <p:cNvPr id="587" name="iur.png" descr="i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24719" y="8390076"/>
            <a:ext cx="4007722" cy="4007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java logo.png" descr="java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2112" y="8488936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https://danlebrero.com/repl"/>
          <p:cNvSpPr txBox="1"/>
          <p:nvPr/>
        </p:nvSpPr>
        <p:spPr>
          <a:xfrm>
            <a:off x="1968434" y="11805637"/>
            <a:ext cx="20447133" cy="113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/>
            </a:lvl1pPr>
          </a:lstStyle>
          <a:p>
            <a:pPr/>
            <a:r>
              <a:t>https://danlebrero.com/repl</a:t>
            </a:r>
          </a:p>
        </p:txBody>
      </p:sp>
      <p:pic>
        <p:nvPicPr>
          <p:cNvPr id="591" name="Screenshot 2018-11-10 at 18.29.03.png" descr="Screenshot 2018-11-10 at 18.29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541" y="518036"/>
            <a:ext cx="20268918" cy="11287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Lisp (vs Fortan)"/>
          <p:cNvSpPr txBox="1"/>
          <p:nvPr>
            <p:ph type="title"/>
          </p:nvPr>
        </p:nvSpPr>
        <p:spPr>
          <a:xfrm>
            <a:off x="1923783" y="4536281"/>
            <a:ext cx="20536434" cy="4643438"/>
          </a:xfrm>
          <a:prstGeom prst="rect">
            <a:avLst/>
          </a:prstGeom>
        </p:spPr>
        <p:txBody>
          <a:bodyPr/>
          <a:lstStyle>
            <a:lvl1pPr>
              <a:defRPr sz="16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Lisp (vs Fortan)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;"/>
          <p:cNvSpPr txBox="1"/>
          <p:nvPr>
            <p:ph type="title"/>
          </p:nvPr>
        </p:nvSpPr>
        <p:spPr>
          <a:xfrm>
            <a:off x="3183077" y="-531372"/>
            <a:ext cx="18017846" cy="11305533"/>
          </a:xfrm>
          <a:prstGeom prst="rect">
            <a:avLst/>
          </a:prstGeom>
        </p:spPr>
        <p:txBody>
          <a:bodyPr/>
          <a:lstStyle>
            <a:lvl1pPr defTabSz="599717">
              <a:defRPr sz="73000"/>
            </a:lvl1pPr>
          </a:lstStyle>
          <a:p>
            <a:pPr/>
            <a:r>
              <a:t>;</a:t>
            </a:r>
          </a:p>
        </p:txBody>
      </p:sp>
      <p:sp>
        <p:nvSpPr>
          <p:cNvPr id="596" name="X"/>
          <p:cNvSpPr txBox="1"/>
          <p:nvPr/>
        </p:nvSpPr>
        <p:spPr>
          <a:xfrm>
            <a:off x="9826529" y="2427832"/>
            <a:ext cx="4730942" cy="83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6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,"/>
          <p:cNvSpPr txBox="1"/>
          <p:nvPr>
            <p:ph type="title"/>
          </p:nvPr>
        </p:nvSpPr>
        <p:spPr>
          <a:xfrm>
            <a:off x="3183077" y="-2448167"/>
            <a:ext cx="18017846" cy="11305533"/>
          </a:xfrm>
          <a:prstGeom prst="rect">
            <a:avLst/>
          </a:prstGeom>
        </p:spPr>
        <p:txBody>
          <a:bodyPr/>
          <a:lstStyle>
            <a:lvl1pPr defTabSz="599717">
              <a:defRPr sz="73000"/>
            </a:lvl1pPr>
          </a:lstStyle>
          <a:p>
            <a:pPr/>
            <a:r>
              <a:t>,</a:t>
            </a:r>
          </a:p>
        </p:txBody>
      </p:sp>
      <p:sp>
        <p:nvSpPr>
          <p:cNvPr id="599" name="X"/>
          <p:cNvSpPr txBox="1"/>
          <p:nvPr/>
        </p:nvSpPr>
        <p:spPr>
          <a:xfrm>
            <a:off x="9826529" y="2427832"/>
            <a:ext cx="4730942" cy="83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9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no-more-no-more-.jpg" descr="no-more-no-more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9949" y="1235949"/>
            <a:ext cx="11244102" cy="11244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5167552-wwsupthor.jpg" descr="5167552-wwsupth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764" y="2413382"/>
            <a:ext cx="17778472" cy="888923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"/>
          <p:cNvSpPr txBox="1"/>
          <p:nvPr/>
        </p:nvSpPr>
        <p:spPr>
          <a:xfrm>
            <a:off x="10668698" y="6577775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5" name="Text"/>
          <p:cNvSpPr txBox="1"/>
          <p:nvPr/>
        </p:nvSpPr>
        <p:spPr>
          <a:xfrm>
            <a:off x="10795698" y="6704775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6" name="((((((…"/>
          <p:cNvSpPr txBox="1"/>
          <p:nvPr/>
        </p:nvSpPr>
        <p:spPr>
          <a:xfrm>
            <a:off x="3966034" y="3332926"/>
            <a:ext cx="16451933" cy="674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sz="119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((((((</a:t>
            </a:r>
          </a:p>
          <a:p>
            <a:pPr algn="l">
              <a:spcBef>
                <a:spcPts val="5900"/>
              </a:spcBef>
              <a:defRPr sz="119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((((((()))))))</a:t>
            </a:r>
          </a:p>
          <a:p>
            <a:pPr algn="l">
              <a:spcBef>
                <a:spcPts val="5900"/>
              </a:spcBef>
              <a:defRPr sz="119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))))))</a:t>
            </a:r>
          </a:p>
        </p:txBody>
      </p:sp>
      <p:pic>
        <p:nvPicPr>
          <p:cNvPr id="177" name="iur.png" descr="i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7463" y="19610"/>
            <a:ext cx="4787545" cy="4787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6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what-about-parenthesis.jpg" descr="what-about-parenthes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4381" y="1789785"/>
            <a:ext cx="13515238" cy="1013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.filter(removeCsvHeaders(firstHeader))…"/>
          <p:cNvSpPr txBox="1"/>
          <p:nvPr/>
        </p:nvSpPr>
        <p:spPr>
          <a:xfrm>
            <a:off x="5799311" y="2406847"/>
            <a:ext cx="12785378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.filter(removeCsvHeaders(firstHeader))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.map(splitCsvString())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.map(convertCsvToMap(csvHeaders))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.map(convertToJson(eventCreator))</a:t>
            </a:r>
          </a:p>
        </p:txBody>
      </p:sp>
      <p:sp>
        <p:nvSpPr>
          <p:cNvPr id="606" name="(filter not-header?)…"/>
          <p:cNvSpPr txBox="1"/>
          <p:nvPr/>
        </p:nvSpPr>
        <p:spPr>
          <a:xfrm>
            <a:off x="5799311" y="7461360"/>
            <a:ext cx="10493500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(</a:t>
            </a:r>
            <a:r>
              <a:rPr b="1">
                <a:solidFill>
                  <a:srgbClr val="011480"/>
                </a:solidFill>
              </a:rPr>
              <a:t>filter </a:t>
            </a:r>
            <a:r>
              <a:t>not-header?)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(</a:t>
            </a:r>
            <a:r>
              <a:rPr b="1">
                <a:solidFill>
                  <a:srgbClr val="011480"/>
                </a:solidFill>
              </a:rPr>
              <a:t>map </a:t>
            </a:r>
            <a:r>
              <a:t>parse-csv-line)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(</a:t>
            </a:r>
            <a:r>
              <a:rPr b="1">
                <a:solidFill>
                  <a:srgbClr val="011480"/>
                </a:solidFill>
              </a:rPr>
              <a:t>map </a:t>
            </a:r>
            <a:r>
              <a:t>(</a:t>
            </a:r>
            <a:r>
              <a:rPr b="1">
                <a:solidFill>
                  <a:srgbClr val="011480"/>
                </a:solidFill>
              </a:rPr>
              <a:t>partial </a:t>
            </a:r>
            <a:r>
              <a:t>zipmap headers))</a:t>
            </a:r>
          </a:p>
          <a:p>
            <a:pPr algn="l" defTabSz="457200">
              <a:defRPr b="0" sz="5700">
                <a:latin typeface="Helvetica"/>
                <a:ea typeface="Helvetica"/>
                <a:cs typeface="Helvetica"/>
                <a:sym typeface="Helvetica"/>
              </a:defRPr>
            </a:pPr>
            <a:r>
              <a:t>(</a:t>
            </a:r>
            <a:r>
              <a:rPr b="1">
                <a:solidFill>
                  <a:srgbClr val="011480"/>
                </a:solidFill>
              </a:rPr>
              <a:t>map </a:t>
            </a:r>
            <a:r>
              <a:t>-&gt;event)</a:t>
            </a:r>
          </a:p>
        </p:txBody>
      </p:sp>
      <p:sp>
        <p:nvSpPr>
          <p:cNvPr id="607" name="1"/>
          <p:cNvSpPr/>
          <p:nvPr/>
        </p:nvSpPr>
        <p:spPr>
          <a:xfrm>
            <a:off x="7020972" y="1706370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08" name="2"/>
          <p:cNvSpPr/>
          <p:nvPr/>
        </p:nvSpPr>
        <p:spPr>
          <a:xfrm>
            <a:off x="13704089" y="2165057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09" name="3"/>
          <p:cNvSpPr/>
          <p:nvPr/>
        </p:nvSpPr>
        <p:spPr>
          <a:xfrm>
            <a:off x="17051774" y="2012901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10" name="4"/>
          <p:cNvSpPr/>
          <p:nvPr/>
        </p:nvSpPr>
        <p:spPr>
          <a:xfrm>
            <a:off x="17660213" y="2165057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611" name="5"/>
          <p:cNvSpPr/>
          <p:nvPr/>
        </p:nvSpPr>
        <p:spPr>
          <a:xfrm>
            <a:off x="7020972" y="3174952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612" name="6"/>
          <p:cNvSpPr/>
          <p:nvPr/>
        </p:nvSpPr>
        <p:spPr>
          <a:xfrm>
            <a:off x="11407773" y="3174952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613" name="7"/>
          <p:cNvSpPr/>
          <p:nvPr/>
        </p:nvSpPr>
        <p:spPr>
          <a:xfrm>
            <a:off x="11916336" y="2950229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614" name="8"/>
          <p:cNvSpPr/>
          <p:nvPr/>
        </p:nvSpPr>
        <p:spPr>
          <a:xfrm>
            <a:off x="12424899" y="3455176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615" name="9"/>
          <p:cNvSpPr/>
          <p:nvPr/>
        </p:nvSpPr>
        <p:spPr>
          <a:xfrm>
            <a:off x="7020972" y="4184847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616" name="10"/>
          <p:cNvSpPr/>
          <p:nvPr/>
        </p:nvSpPr>
        <p:spPr>
          <a:xfrm>
            <a:off x="12933462" y="4184847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617" name="11"/>
          <p:cNvSpPr/>
          <p:nvPr/>
        </p:nvSpPr>
        <p:spPr>
          <a:xfrm>
            <a:off x="16811700" y="3735401"/>
            <a:ext cx="1017128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618" name="12"/>
          <p:cNvSpPr/>
          <p:nvPr/>
        </p:nvSpPr>
        <p:spPr>
          <a:xfrm>
            <a:off x="17567563" y="4184847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619" name="13"/>
          <p:cNvSpPr/>
          <p:nvPr/>
        </p:nvSpPr>
        <p:spPr>
          <a:xfrm>
            <a:off x="7227511" y="5457900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13</a:t>
            </a:r>
          </a:p>
        </p:txBody>
      </p:sp>
      <p:sp>
        <p:nvSpPr>
          <p:cNvPr id="620" name="14"/>
          <p:cNvSpPr/>
          <p:nvPr/>
        </p:nvSpPr>
        <p:spPr>
          <a:xfrm>
            <a:off x="11916336" y="5457900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621" name="15"/>
          <p:cNvSpPr/>
          <p:nvPr/>
        </p:nvSpPr>
        <p:spPr>
          <a:xfrm>
            <a:off x="16034649" y="5457900"/>
            <a:ext cx="1017127" cy="100989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  <a:alpha val="8085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622" name="16"/>
          <p:cNvSpPr/>
          <p:nvPr/>
        </p:nvSpPr>
        <p:spPr>
          <a:xfrm>
            <a:off x="15794575" y="2352750"/>
            <a:ext cx="6215225" cy="6210300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623" name="1"/>
          <p:cNvSpPr/>
          <p:nvPr/>
        </p:nvSpPr>
        <p:spPr>
          <a:xfrm>
            <a:off x="5290748" y="6956412"/>
            <a:ext cx="1017127" cy="1009896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24" name="2"/>
          <p:cNvSpPr/>
          <p:nvPr/>
        </p:nvSpPr>
        <p:spPr>
          <a:xfrm>
            <a:off x="11305506" y="6956412"/>
            <a:ext cx="1017127" cy="1009896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25" name="3"/>
          <p:cNvSpPr/>
          <p:nvPr/>
        </p:nvSpPr>
        <p:spPr>
          <a:xfrm>
            <a:off x="5290748" y="8229465"/>
            <a:ext cx="1017127" cy="1009896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26" name="4"/>
          <p:cNvSpPr/>
          <p:nvPr/>
        </p:nvSpPr>
        <p:spPr>
          <a:xfrm>
            <a:off x="12192000" y="8229465"/>
            <a:ext cx="1017127" cy="1009896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627" name="8"/>
          <p:cNvSpPr/>
          <p:nvPr/>
        </p:nvSpPr>
        <p:spPr>
          <a:xfrm>
            <a:off x="15275684" y="9275810"/>
            <a:ext cx="1017127" cy="100989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628" name="7"/>
          <p:cNvSpPr/>
          <p:nvPr/>
        </p:nvSpPr>
        <p:spPr>
          <a:xfrm>
            <a:off x="14738337" y="9239360"/>
            <a:ext cx="1017127" cy="100989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629" name="6"/>
          <p:cNvSpPr/>
          <p:nvPr/>
        </p:nvSpPr>
        <p:spPr>
          <a:xfrm>
            <a:off x="7227511" y="9502516"/>
            <a:ext cx="1017127" cy="1009897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630" name="5"/>
          <p:cNvSpPr/>
          <p:nvPr/>
        </p:nvSpPr>
        <p:spPr>
          <a:xfrm>
            <a:off x="5417748" y="9502516"/>
            <a:ext cx="1017127" cy="1009897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631" name="9"/>
          <p:cNvSpPr/>
          <p:nvPr/>
        </p:nvSpPr>
        <p:spPr>
          <a:xfrm>
            <a:off x="5417748" y="10512412"/>
            <a:ext cx="1017127" cy="1009896"/>
          </a:xfrm>
          <a:prstGeom prst="ellipse">
            <a:avLst/>
          </a:prstGeom>
          <a:solidFill>
            <a:schemeClr val="accent3">
              <a:alpha val="806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632" name="10"/>
          <p:cNvSpPr/>
          <p:nvPr/>
        </p:nvSpPr>
        <p:spPr>
          <a:xfrm>
            <a:off x="10048025" y="7180555"/>
            <a:ext cx="6215225" cy="621030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633" name="-40%!!!"/>
          <p:cNvSpPr/>
          <p:nvPr/>
        </p:nvSpPr>
        <p:spPr>
          <a:xfrm>
            <a:off x="15275684" y="6207156"/>
            <a:ext cx="9639883" cy="963988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9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-40%!!!</a:t>
            </a:r>
          </a:p>
        </p:txBody>
      </p:sp>
      <p:pic>
        <p:nvPicPr>
          <p:cNvPr id="634" name="iur.png" descr="iu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4584" y="7180555"/>
            <a:ext cx="4007722" cy="4007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java logo.png" descr="java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741" y="1751149"/>
            <a:ext cx="4456008" cy="4456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Class="entr" nodeType="afterEffect" presetSubtype="0" presetID="1" grpId="1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afterEffect" presetSubtype="0" presetID="1" grpId="18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"/>
                            </p:stCondLst>
                            <p:childTnLst>
                              <p:par>
                                <p:cTn id="60" presetClass="entr" nodeType="afterEffect" presetSubtype="0" presetID="1" grpId="19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"/>
                            </p:stCondLst>
                            <p:childTnLst>
                              <p:par>
                                <p:cTn id="63" presetClass="entr" nodeType="afterEffect" presetSubtype="0" presetID="1" grpId="20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Class="entr" nodeType="afterEffect" presetSubtype="0" presetID="1" grpId="2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Class="entr" nodeType="afterEffect" presetSubtype="0" presetID="1" grpId="2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"/>
                            </p:stCondLst>
                            <p:childTnLst>
                              <p:par>
                                <p:cTn id="72" presetClass="entr" nodeType="afterEffect" presetSubtype="0" presetID="1" grpId="2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ntr" nodeType="afterEffect" presetSubtype="0" presetID="1" grpId="2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Class="entr" nodeType="afterEffect" presetSubtype="0" presetID="1" grpId="25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"/>
                            </p:stCondLst>
                            <p:childTnLst>
                              <p:par>
                                <p:cTn id="81" presetClass="entr" nodeType="afterEffect" presetSubtype="0" presetID="1" grpId="26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"/>
                            </p:stCondLst>
                            <p:childTnLst>
                              <p:par>
                                <p:cTn id="84" presetClass="entr" nodeType="afterEffect" presetSubtype="32" presetID="4" grpId="2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6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5"/>
      <p:bldP build="whole" bldLvl="1" animBg="1" rev="0" advAuto="0" spid="609" grpId="3"/>
      <p:bldP build="whole" bldLvl="1" animBg="1" rev="0" advAuto="0" spid="629" grpId="22"/>
      <p:bldP build="whole" bldLvl="1" animBg="1" rev="0" advAuto="0" spid="619" grpId="13"/>
      <p:bldP build="whole" bldLvl="1" animBg="1" rev="0" advAuto="0" spid="628" grpId="23"/>
      <p:bldP build="whole" bldLvl="1" animBg="1" rev="0" advAuto="0" spid="616" grpId="10"/>
      <p:bldP build="whole" bldLvl="1" animBg="1" rev="0" advAuto="0" spid="620" grpId="14"/>
      <p:bldP build="whole" bldLvl="1" animBg="1" rev="0" advAuto="0" spid="631" grpId="25"/>
      <p:bldP build="whole" bldLvl="1" animBg="1" rev="0" advAuto="0" spid="626" grpId="20"/>
      <p:bldP build="whole" bldLvl="1" animBg="1" rev="0" advAuto="0" spid="627" grpId="24"/>
      <p:bldP build="whole" bldLvl="1" animBg="1" rev="0" advAuto="0" spid="632" grpId="26"/>
      <p:bldP build="whole" bldLvl="1" animBg="1" rev="0" advAuto="0" spid="625" grpId="19"/>
      <p:bldP build="whole" bldLvl="1" animBg="1" rev="0" advAuto="0" spid="608" grpId="2"/>
      <p:bldP build="whole" bldLvl="1" animBg="1" rev="0" advAuto="0" spid="633" grpId="27"/>
      <p:bldP build="whole" bldLvl="1" animBg="1" rev="0" advAuto="0" spid="624" grpId="18"/>
      <p:bldP build="whole" bldLvl="1" animBg="1" rev="0" advAuto="0" spid="623" grpId="17"/>
      <p:bldP build="whole" bldLvl="1" animBg="1" rev="0" advAuto="0" spid="615" grpId="9"/>
      <p:bldP build="whole" bldLvl="1" animBg="1" rev="0" advAuto="0" spid="622" grpId="16"/>
      <p:bldP build="whole" bldLvl="1" animBg="1" rev="0" advAuto="0" spid="621" grpId="15"/>
      <p:bldP build="whole" bldLvl="1" animBg="1" rev="0" advAuto="0" spid="613" grpId="7"/>
      <p:bldP build="whole" bldLvl="1" animBg="1" rev="0" advAuto="0" spid="630" grpId="21"/>
      <p:bldP build="whole" bldLvl="1" animBg="1" rev="0" advAuto="0" spid="617" grpId="11"/>
      <p:bldP build="whole" bldLvl="1" animBg="1" rev="0" advAuto="0" spid="614" grpId="8"/>
      <p:bldP build="whole" bldLvl="1" animBg="1" rev="0" advAuto="0" spid="610" grpId="4"/>
      <p:bldP build="whole" bldLvl="1" animBg="1" rev="0" advAuto="0" spid="607" grpId="1"/>
      <p:bldP build="whole" bldLvl="1" animBg="1" rev="0" advAuto="0" spid="612" grpId="6"/>
      <p:bldP build="whole" bldLvl="1" animBg="1" rev="0" advAuto="0" spid="618" grpId="12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2lwyzo.jpg" descr="2lwyz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8242" y="852670"/>
            <a:ext cx="8467516" cy="12010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List.of(…"/>
          <p:cNvSpPr txBox="1"/>
          <p:nvPr/>
        </p:nvSpPr>
        <p:spPr>
          <a:xfrm>
            <a:off x="2015356" y="1070905"/>
            <a:ext cx="20353288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"defn"</a:t>
            </a:r>
            <a:r>
              <a:t>),</a:t>
            </a:r>
          </a:p>
          <a:p>
            <a:pPr algn="l" defTabSz="457200">
              <a:defRPr sz="42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Symbol(</a:t>
            </a:r>
            <a:r>
              <a:t>"plus-one"</a:t>
            </a:r>
            <a:r>
              <a:rPr b="0">
                <a:solidFill>
                  <a:srgbClr val="000000"/>
                </a:solidFill>
              </a:rPr>
              <a:t>),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"a"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"b"</a:t>
            </a:r>
            <a:r>
              <a:t>)),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Map.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sz="42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            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Keyword(</a:t>
            </a:r>
            <a:r>
              <a:t>"time"</a:t>
            </a:r>
            <a:r>
              <a:rPr b="0">
                <a:solidFill>
                  <a:srgbClr val="000000"/>
                </a:solidFill>
              </a:rPr>
              <a:t>), List.</a:t>
            </a:r>
            <a:r>
              <a:rPr b="0" i="1">
                <a:solidFill>
                  <a:srgbClr val="000000"/>
                </a:solidFill>
              </a:rPr>
              <a:t>of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Symbol(</a:t>
            </a:r>
            <a:r>
              <a:t>"System/currentTimeMillis"</a:t>
            </a:r>
            <a:r>
              <a:rPr b="0">
                <a:solidFill>
                  <a:srgbClr val="000000"/>
                </a:solidFill>
              </a:rPr>
              <a:t>)),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Keyword(</a:t>
            </a:r>
            <a:r>
              <a:rPr b="1">
                <a:solidFill>
                  <a:srgbClr val="018001"/>
                </a:solidFill>
              </a:rPr>
              <a:t>"result"</a:t>
            </a:r>
            <a:r>
              <a:t>), 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"+"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"a"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"b"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Long(</a:t>
            </a:r>
            <a:r>
              <a:rPr>
                <a:solidFill>
                  <a:srgbClr val="0432FF"/>
                </a:solidFill>
              </a:rPr>
              <a:t>1)</a:t>
            </a:r>
            <a:r>
              <a:t>)));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List.of(…"/>
          <p:cNvSpPr txBox="1"/>
          <p:nvPr/>
        </p:nvSpPr>
        <p:spPr>
          <a:xfrm>
            <a:off x="2015356" y="1070905"/>
            <a:ext cx="20353288" cy="835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"defn"</a:t>
            </a:r>
            <a:r>
              <a:t>),</a:t>
            </a:r>
          </a:p>
          <a:p>
            <a:pPr algn="l" defTabSz="457200">
              <a:defRPr sz="42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    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Symbol(</a:t>
            </a:r>
            <a:r>
              <a:t>"plus-one"</a:t>
            </a:r>
            <a:r>
              <a:rPr b="0">
                <a:solidFill>
                  <a:srgbClr val="000000"/>
                </a:solidFill>
              </a:rPr>
              <a:t>),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"a"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"b"</a:t>
            </a:r>
            <a:r>
              <a:t>)),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Map.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sz="4200">
                <a:solidFill>
                  <a:srgbClr val="01800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solidFill>
                  <a:srgbClr val="000000"/>
                </a:solidFill>
              </a:rPr>
              <a:t>                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Keyword(</a:t>
            </a:r>
            <a:r>
              <a:t>"time"</a:t>
            </a:r>
            <a:r>
              <a:rPr b="0">
                <a:solidFill>
                  <a:srgbClr val="000000"/>
                </a:solidFill>
              </a:rPr>
              <a:t>), List.</a:t>
            </a:r>
            <a:r>
              <a:rPr b="0" i="1">
                <a:solidFill>
                  <a:srgbClr val="000000"/>
                </a:solidFill>
              </a:rPr>
              <a:t>of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11480"/>
                </a:solidFill>
              </a:rPr>
              <a:t>new </a:t>
            </a:r>
            <a:r>
              <a:rPr b="0">
                <a:solidFill>
                  <a:srgbClr val="000000"/>
                </a:solidFill>
              </a:rPr>
              <a:t>Symbol(</a:t>
            </a:r>
            <a:r>
              <a:t>"System/currentTimeMillis"</a:t>
            </a:r>
            <a:r>
              <a:rPr b="0">
                <a:solidFill>
                  <a:srgbClr val="000000"/>
                </a:solidFill>
              </a:rPr>
              <a:t>)),</a:t>
            </a:r>
            <a:endParaRPr b="0">
              <a:solidFill>
                <a:srgbClr val="000000"/>
              </a:solidFill>
            </a:endParaRP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Keyword(</a:t>
            </a:r>
            <a:r>
              <a:rPr b="1">
                <a:solidFill>
                  <a:srgbClr val="018001"/>
                </a:solidFill>
              </a:rPr>
              <a:t>"result"</a:t>
            </a:r>
            <a:r>
              <a:t>), List.</a:t>
            </a:r>
            <a:r>
              <a:rPr i="1"/>
              <a:t>of</a:t>
            </a:r>
            <a:r>
              <a:t>(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"+"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"a"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Symbol(</a:t>
            </a:r>
            <a:r>
              <a:rPr b="1">
                <a:solidFill>
                  <a:srgbClr val="018001"/>
                </a:solidFill>
              </a:rPr>
              <a:t>"b"</a:t>
            </a:r>
            <a:r>
              <a:t>),</a:t>
            </a:r>
          </a:p>
          <a:p>
            <a:pPr algn="l" defTabSz="457200">
              <a:defRPr b="0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     </a:t>
            </a:r>
            <a:r>
              <a:rPr b="1">
                <a:solidFill>
                  <a:srgbClr val="011480"/>
                </a:solidFill>
              </a:rPr>
              <a:t>new </a:t>
            </a:r>
            <a:r>
              <a:t>Long(</a:t>
            </a:r>
            <a:r>
              <a:rPr>
                <a:solidFill>
                  <a:srgbClr val="0432FF"/>
                </a:solidFill>
              </a:rPr>
              <a:t>1</a:t>
            </a:r>
            <a:r>
              <a:t>))));</a:t>
            </a:r>
          </a:p>
        </p:txBody>
      </p:sp>
      <p:sp>
        <p:nvSpPr>
          <p:cNvPr id="642" name="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"/>
          <p:cNvSpPr/>
          <p:nvPr/>
        </p:nvSpPr>
        <p:spPr>
          <a:xfrm>
            <a:off x="1133912" y="10472501"/>
            <a:ext cx="22116177" cy="2263141"/>
          </a:xfrm>
          <a:prstGeom prst="rect">
            <a:avLst/>
          </a:prstGeom>
          <a:solidFill>
            <a:srgbClr val="FFFFFF"/>
          </a:solidFill>
          <a:ln w="203200">
            <a:solidFill>
              <a:srgbClr val="5F9C0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 defTabSz="525779">
              <a:spcBef>
                <a:spcPts val="3700"/>
              </a:spcBef>
              <a:defRPr b="0" sz="23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apply butlast concat cons count cycle diff distinct distinct? drop drop-last drop-while empty empty? every? ffirst filter first flatten fnext for frequencies group-by interleave interpose into into-array keep keep-indexed last lazy-cat map map-indexed mapcat next nfirst nnext not-any? not-empty not-every? nth nthnext partition partition-all partition-by pmap postwalk prewalk rand-nth reduce reductions remove replace rest reverse second seq? seque set shuffle some sort sort-by split-at split-with take take-nth take-while to-array-2d vec walk when-first assoc pop subvec replace conj rseq update-in update get get-in contains? find keys vals assoc assoc-in dissoc merge merge-with select-keys update-in update rename-keys map-invert reduce-kv dissoc-in disj join select project union difference intersection index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ummary"/>
          <p:cNvSpPr txBox="1"/>
          <p:nvPr>
            <p:ph type="title"/>
          </p:nvPr>
        </p:nvSpPr>
        <p:spPr>
          <a:xfrm>
            <a:off x="1923783" y="4536281"/>
            <a:ext cx="20536434" cy="4643438"/>
          </a:xfrm>
          <a:prstGeom prst="rect">
            <a:avLst/>
          </a:prstGeom>
        </p:spPr>
        <p:txBody>
          <a:bodyPr/>
          <a:lstStyle>
            <a:lvl1pPr>
              <a:defRPr sz="16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Imperative…"/>
          <p:cNvSpPr/>
          <p:nvPr/>
        </p:nvSpPr>
        <p:spPr>
          <a:xfrm>
            <a:off x="6496673" y="1231193"/>
            <a:ext cx="10540897" cy="10549435"/>
          </a:xfrm>
          <a:prstGeom prst="ellipse">
            <a:avLst/>
          </a:prstGeom>
          <a:solidFill>
            <a:srgbClr val="FF625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>
              <a:defRPr b="0" sz="7000">
                <a:latin typeface="+mj-lt"/>
                <a:ea typeface="+mj-ea"/>
                <a:cs typeface="+mj-cs"/>
                <a:sym typeface="Helvetica Neue Medium"/>
              </a:defRPr>
            </a:pPr>
            <a:r>
              <a:t>Imperative </a:t>
            </a:r>
          </a:p>
          <a:p>
            <a:pPr>
              <a:defRPr b="0" sz="7000">
                <a:latin typeface="+mj-lt"/>
                <a:ea typeface="+mj-ea"/>
                <a:cs typeface="+mj-cs"/>
                <a:sym typeface="Helvetica Neue Medium"/>
              </a:defRPr>
            </a:pPr>
            <a:r>
              <a:t>Shell</a:t>
            </a:r>
          </a:p>
        </p:txBody>
      </p:sp>
      <p:sp>
        <p:nvSpPr>
          <p:cNvPr id="647" name="Functional Core"/>
          <p:cNvSpPr/>
          <p:nvPr/>
        </p:nvSpPr>
        <p:spPr>
          <a:xfrm>
            <a:off x="9063171" y="3799771"/>
            <a:ext cx="5407900" cy="5412280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9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pPr/>
            <a:r>
              <a:t>Functional Core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cales"/>
          <p:cNvSpPr/>
          <p:nvPr/>
        </p:nvSpPr>
        <p:spPr>
          <a:xfrm>
            <a:off x="8116897" y="2237056"/>
            <a:ext cx="8191118" cy="7158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</a:p>
        </p:txBody>
      </p:sp>
      <p:sp>
        <p:nvSpPr>
          <p:cNvPr id="650" name="DYNAMIC"/>
          <p:cNvSpPr txBox="1"/>
          <p:nvPr/>
        </p:nvSpPr>
        <p:spPr>
          <a:xfrm>
            <a:off x="6649002" y="5409667"/>
            <a:ext cx="5030781" cy="13967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000"/>
            </a:lvl1pPr>
          </a:lstStyle>
          <a:p>
            <a:pPr/>
            <a:r>
              <a:t>DYNAMIC</a:t>
            </a:r>
          </a:p>
        </p:txBody>
      </p:sp>
      <p:sp>
        <p:nvSpPr>
          <p:cNvPr id="651" name="STATIC"/>
          <p:cNvSpPr txBox="1"/>
          <p:nvPr/>
        </p:nvSpPr>
        <p:spPr>
          <a:xfrm>
            <a:off x="13054293" y="5409667"/>
            <a:ext cx="3657156" cy="13967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000"/>
            </a:lvl1pPr>
          </a:lstStyle>
          <a:p>
            <a:pPr/>
            <a:r>
              <a:t>STATIC</a:t>
            </a:r>
          </a:p>
        </p:txBody>
      </p:sp>
      <p:sp>
        <p:nvSpPr>
          <p:cNvPr id="652" name="TYPES"/>
          <p:cNvSpPr txBox="1"/>
          <p:nvPr/>
        </p:nvSpPr>
        <p:spPr>
          <a:xfrm>
            <a:off x="10240742" y="9963804"/>
            <a:ext cx="3943428" cy="151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300"/>
            </a:lvl1pPr>
          </a:lstStyle>
          <a:p>
            <a:pPr/>
            <a:r>
              <a:t>TYPES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7921500" y="2237056"/>
            <a:ext cx="8277490" cy="7158910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DYNAMIC"/>
          <p:cNvSpPr txBox="1"/>
          <p:nvPr/>
        </p:nvSpPr>
        <p:spPr>
          <a:xfrm>
            <a:off x="6569392" y="5490985"/>
            <a:ext cx="5087345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000"/>
            </a:lvl1pPr>
          </a:lstStyle>
          <a:p>
            <a:pPr/>
            <a:r>
              <a:t>DYNAMIC</a:t>
            </a:r>
          </a:p>
        </p:txBody>
      </p:sp>
      <p:sp>
        <p:nvSpPr>
          <p:cNvPr id="656" name="STATIC"/>
          <p:cNvSpPr txBox="1"/>
          <p:nvPr/>
        </p:nvSpPr>
        <p:spPr>
          <a:xfrm>
            <a:off x="12864882" y="4051830"/>
            <a:ext cx="3698276" cy="1412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000"/>
            </a:lvl1pPr>
          </a:lstStyle>
          <a:p>
            <a:pPr/>
            <a:r>
              <a:t>STATIC</a:t>
            </a:r>
          </a:p>
        </p:txBody>
      </p:sp>
      <p:sp>
        <p:nvSpPr>
          <p:cNvPr id="657" name="DEVELOPMENT"/>
          <p:cNvSpPr txBox="1"/>
          <p:nvPr/>
        </p:nvSpPr>
        <p:spPr>
          <a:xfrm>
            <a:off x="7921499" y="9963804"/>
            <a:ext cx="9104834" cy="151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300"/>
            </a:lvl1pPr>
          </a:lstStyle>
          <a:p>
            <a:pPr/>
            <a:r>
              <a:t>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MU925-1000x1000.jpg" descr="MU925-1000x1000.jpg"/>
          <p:cNvPicPr>
            <a:picLocks noChangeAspect="1"/>
          </p:cNvPicPr>
          <p:nvPr/>
        </p:nvPicPr>
        <p:blipFill>
          <a:blip r:embed="rId2">
            <a:extLst/>
          </a:blip>
          <a:srcRect l="29812" t="42061" r="22254" b="19429"/>
          <a:stretch>
            <a:fillRect/>
          </a:stretch>
        </p:blipFill>
        <p:spPr>
          <a:xfrm>
            <a:off x="7872857" y="2692201"/>
            <a:ext cx="8638304" cy="8331441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((("/>
          <p:cNvSpPr txBox="1"/>
          <p:nvPr/>
        </p:nvSpPr>
        <p:spPr>
          <a:xfrm>
            <a:off x="-638114" y="-654393"/>
            <a:ext cx="8510972" cy="1300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800"/>
            </a:lvl1pPr>
          </a:lstStyle>
          <a:p>
            <a:pPr/>
            <a:r>
              <a:t>(((</a:t>
            </a:r>
          </a:p>
        </p:txBody>
      </p:sp>
      <p:sp>
        <p:nvSpPr>
          <p:cNvPr id="661" name=")))"/>
          <p:cNvSpPr txBox="1"/>
          <p:nvPr/>
        </p:nvSpPr>
        <p:spPr>
          <a:xfrm>
            <a:off x="15460107" y="-654393"/>
            <a:ext cx="10115441" cy="1300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800"/>
            </a:lvl1pPr>
          </a:lstStyle>
          <a:p>
            <a:pPr/>
            <a:r>
              <a:t>)))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