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lIns="71437" tIns="71437" rIns="71437" bIns="71437" anchor="t"/>
          <a:lstStyle>
            <a:lvl1pPr marL="0" indent="0" algn="ctr" defTabSz="821531">
              <a:spcBef>
                <a:spcPts val="0"/>
              </a:spcBef>
              <a:buSzTx/>
              <a:buNone/>
            </a:lvl1pPr>
            <a:lvl2pPr marL="0" indent="0" algn="ctr" defTabSz="821531">
              <a:spcBef>
                <a:spcPts val="0"/>
              </a:spcBef>
              <a:buSzTx/>
              <a:buNone/>
            </a:lvl2pPr>
            <a:lvl3pPr marL="0" indent="0" algn="ctr" defTabSz="821531">
              <a:spcBef>
                <a:spcPts val="0"/>
              </a:spcBef>
              <a:buSzTx/>
              <a:buNone/>
            </a:lvl3pPr>
            <a:lvl4pPr marL="0" indent="0" algn="ctr" defTabSz="821531">
              <a:spcBef>
                <a:spcPts val="0"/>
              </a:spcBef>
              <a:buSzTx/>
              <a:buNone/>
            </a:lvl4pPr>
            <a:lvl5pPr marL="0" indent="0" algn="ctr" defTabSz="821531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/>
          </a:lstStyle>
          <a:p>
            <a:pPr/>
            <a:r>
              <a:t>Title Text</a:t>
            </a:r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/>
          <a:lstStyle>
            <a:lvl1pPr defTabSz="821531">
              <a:defRPr sz="22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akvo.org" TargetMode="Externa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.tif"/><Relationship Id="rId3" Type="http://schemas.openxmlformats.org/officeDocument/2006/relationships/image" Target="../media/image3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tif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3.g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.tif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.tif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hyperlink" Target="http://danlebrero.com" TargetMode="External"/><Relationship Id="rId3" Type="http://schemas.openxmlformats.org/officeDocument/2006/relationships/hyperlink" Target="https://akvo.org/" TargetMode="External"/><Relationship Id="rId4" Type="http://schemas.openxmlformats.org/officeDocument/2006/relationships/image" Target="../media/image2.jpeg"/><Relationship Id="rId5" Type="http://schemas.openxmlformats.org/officeDocument/2006/relationships/image" Target="../media/image8.tif"/><Relationship Id="rId6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g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Habits of efficient developers"/>
          <p:cNvSpPr txBox="1"/>
          <p:nvPr>
            <p:ph type="title"/>
          </p:nvPr>
        </p:nvSpPr>
        <p:spPr>
          <a:xfrm>
            <a:off x="2238845" y="2142327"/>
            <a:ext cx="19906310" cy="5733658"/>
          </a:xfrm>
          <a:prstGeom prst="rect">
            <a:avLst/>
          </a:prstGeom>
        </p:spPr>
        <p:txBody>
          <a:bodyPr/>
          <a:lstStyle>
            <a:lvl1pPr defTabSz="755808">
              <a:defRPr b="1" sz="18032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Habits of efficient developers</a:t>
            </a:r>
          </a:p>
        </p:txBody>
      </p:sp>
      <p:sp>
        <p:nvSpPr>
          <p:cNvPr id="145" name="@DanLebrero…"/>
          <p:cNvSpPr txBox="1"/>
          <p:nvPr>
            <p:ph type="body" sz="quarter" idx="1"/>
          </p:nvPr>
        </p:nvSpPr>
        <p:spPr>
          <a:xfrm>
            <a:off x="4924016" y="8437278"/>
            <a:ext cx="14535969" cy="2629380"/>
          </a:xfrm>
          <a:prstGeom prst="rect">
            <a:avLst/>
          </a:prstGeom>
        </p:spPr>
        <p:txBody>
          <a:bodyPr/>
          <a:lstStyle/>
          <a:p>
            <a:pPr defTabSz="607933">
              <a:defRPr sz="8288"/>
            </a:pPr>
            <a:r>
              <a:t>@DanLebrero</a:t>
            </a:r>
          </a:p>
          <a:p>
            <a:pPr defTabSz="607933">
              <a:defRPr sz="8288"/>
            </a:pPr>
            <a:r>
              <a:rPr u="sng">
                <a:hlinkClick r:id="rId2" invalidUrl="" action="" tgtFrame="" tooltip="" history="1" highlightClick="0" endSnd="0"/>
              </a:rPr>
              <a:t>www.akvo.org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&gt;"/>
          <p:cNvSpPr txBox="1"/>
          <p:nvPr/>
        </p:nvSpPr>
        <p:spPr>
          <a:xfrm>
            <a:off x="5878291" y="2935300"/>
            <a:ext cx="18119158" cy="7845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821531">
              <a:defRPr b="0" sz="399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&gt;</a:t>
            </a:r>
            <a:r>
              <a:t>                           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3815" y="3530095"/>
            <a:ext cx="7308185" cy="5503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125706" y="3688573"/>
            <a:ext cx="5162708" cy="518702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1c."/>
          <p:cNvSpPr txBox="1"/>
          <p:nvPr>
            <p:ph type="title"/>
          </p:nvPr>
        </p:nvSpPr>
        <p:spPr>
          <a:xfrm>
            <a:off x="1516209" y="4536281"/>
            <a:ext cx="2949172" cy="4643438"/>
          </a:xfrm>
          <a:prstGeom prst="rect">
            <a:avLst/>
          </a:prstGeom>
        </p:spPr>
        <p:txBody>
          <a:bodyPr/>
          <a:lstStyle>
            <a:lvl1pPr>
              <a:defRPr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1c.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1d. One thing at a time"/>
          <p:cNvSpPr txBox="1"/>
          <p:nvPr>
            <p:ph type="title"/>
          </p:nvPr>
        </p:nvSpPr>
        <p:spPr>
          <a:xfrm>
            <a:off x="3278675" y="4536281"/>
            <a:ext cx="17826650" cy="4643438"/>
          </a:xfrm>
          <a:prstGeom prst="rect">
            <a:avLst/>
          </a:prstGeom>
        </p:spPr>
        <p:txBody>
          <a:bodyPr/>
          <a:lstStyle>
            <a:lvl1pPr>
              <a:defRPr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1d. One thing at a time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30356" y="1550289"/>
            <a:ext cx="16723288" cy="10615422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https://www.targetprocess.com/articles/speed-in-software-development/"/>
          <p:cNvSpPr txBox="1"/>
          <p:nvPr/>
        </p:nvSpPr>
        <p:spPr>
          <a:xfrm>
            <a:off x="8457848" y="12405193"/>
            <a:ext cx="15755748" cy="6760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500"/>
            </a:lvl1pPr>
          </a:lstStyle>
          <a:p>
            <a:pPr/>
            <a:r>
              <a:t>https://www.targetprocess.com/articles/speed-in-software-development/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crewing up several things at once"/>
          <p:cNvSpPr txBox="1"/>
          <p:nvPr/>
        </p:nvSpPr>
        <p:spPr>
          <a:xfrm>
            <a:off x="5817435" y="7435498"/>
            <a:ext cx="15923392" cy="2886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ts val="13300"/>
              </a:lnSpc>
              <a:defRPr b="0" sz="9000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Screwing up several things at once</a:t>
            </a:r>
          </a:p>
        </p:txBody>
      </p:sp>
      <p:sp>
        <p:nvSpPr>
          <p:cNvPr id="177" name="multitasking…"/>
          <p:cNvSpPr txBox="1"/>
          <p:nvPr/>
        </p:nvSpPr>
        <p:spPr>
          <a:xfrm>
            <a:off x="2281858" y="3172544"/>
            <a:ext cx="14115878" cy="36854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lnSpc>
                <a:spcPts val="17400"/>
              </a:lnSpc>
              <a:defRPr b="0" sz="1240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2A2A2A"/>
                </a:solidFill>
                <a:latin typeface="Georgia"/>
                <a:ea typeface="Georgia"/>
                <a:cs typeface="Georgia"/>
                <a:sym typeface="Georgia"/>
              </a:rPr>
              <a:t>multitasking</a:t>
            </a:r>
            <a:endParaRPr b="1">
              <a:solidFill>
                <a:srgbClr val="2A2A2A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algn="l" defTabSz="642937">
              <a:lnSpc>
                <a:spcPts val="17400"/>
              </a:lnSpc>
              <a:defRPr b="0" sz="12400">
                <a:latin typeface="Arial"/>
                <a:ea typeface="Arial"/>
                <a:cs typeface="Arial"/>
                <a:sym typeface="Arial"/>
              </a:defRPr>
            </a:pPr>
            <a:r>
              <a:t>/ˌmʌl.tiˈtɑːs.kɪŋ/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2. Master your IDE"/>
          <p:cNvSpPr txBox="1"/>
          <p:nvPr>
            <p:ph type="title"/>
          </p:nvPr>
        </p:nvSpPr>
        <p:spPr>
          <a:xfrm>
            <a:off x="1958549" y="4536281"/>
            <a:ext cx="20466902" cy="4643438"/>
          </a:xfrm>
          <a:prstGeom prst="rect">
            <a:avLst/>
          </a:prstGeom>
        </p:spPr>
        <p:txBody>
          <a:bodyPr/>
          <a:lstStyle>
            <a:lvl1pPr>
              <a:defRPr sz="26000">
                <a:solidFill>
                  <a:schemeClr val="accent5">
                    <a:lumOff val="-29866"/>
                  </a:schemeClr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2. Master your IDE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2a. Functionality…"/>
          <p:cNvSpPr txBox="1"/>
          <p:nvPr>
            <p:ph type="title"/>
          </p:nvPr>
        </p:nvSpPr>
        <p:spPr>
          <a:xfrm>
            <a:off x="3400250" y="3500990"/>
            <a:ext cx="17583500" cy="6714020"/>
          </a:xfrm>
          <a:prstGeom prst="rect">
            <a:avLst/>
          </a:prstGeom>
        </p:spPr>
        <p:txBody>
          <a:bodyPr/>
          <a:lstStyle/>
          <a:p>
            <a:pPr>
              <a:defRPr sz="175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2a. Functionality</a:t>
            </a:r>
          </a:p>
          <a:p>
            <a:pPr>
              <a:defRPr sz="175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2b. Shortcuts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2c. Pair Programming"/>
          <p:cNvSpPr txBox="1"/>
          <p:nvPr/>
        </p:nvSpPr>
        <p:spPr>
          <a:xfrm>
            <a:off x="4268544" y="4536281"/>
            <a:ext cx="15846912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2c. Pair Programming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3. No menial wor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9600">
                <a:solidFill>
                  <a:schemeClr val="accent5">
                    <a:lumOff val="-29866"/>
                  </a:schemeClr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3. No menial work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67200" y="2889250"/>
            <a:ext cx="15849600" cy="7937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B794F3B7-38AB-459C-A607-6C8CA2FCCC87-L0-001.gif" descr="B794F3B7-38AB-459C-A607-6C8CA2FCCC87-L0-001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1285" y="2419473"/>
            <a:ext cx="15781430" cy="88770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achieving maximum productivity with minimum wasted effort or expense."/>
          <p:cNvSpPr txBox="1"/>
          <p:nvPr/>
        </p:nvSpPr>
        <p:spPr>
          <a:xfrm>
            <a:off x="6083527" y="5997075"/>
            <a:ext cx="16507509" cy="425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ts val="13300"/>
              </a:lnSpc>
              <a:defRPr b="0" sz="9000">
                <a:solidFill>
                  <a:srgbClr val="2A2A2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achieving maximum productivity with minimum wasted effort or expense.</a:t>
            </a:r>
          </a:p>
        </p:txBody>
      </p:sp>
      <p:sp>
        <p:nvSpPr>
          <p:cNvPr id="148" name="efficient /ɪˈfɪʃ(ə)nt/"/>
          <p:cNvSpPr txBox="1"/>
          <p:nvPr/>
        </p:nvSpPr>
        <p:spPr>
          <a:xfrm>
            <a:off x="2796557" y="3192890"/>
            <a:ext cx="13381436" cy="1933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lnSpc>
                <a:spcPts val="17400"/>
              </a:lnSpc>
              <a:defRPr b="0" sz="12400">
                <a:latin typeface="Arial"/>
                <a:ea typeface="Arial"/>
                <a:cs typeface="Arial"/>
                <a:sym typeface="Arial"/>
              </a:defRPr>
            </a:pPr>
            <a:r>
              <a:rPr b="1">
                <a:solidFill>
                  <a:srgbClr val="2A2A2A"/>
                </a:solidFill>
                <a:latin typeface="Georgia"/>
                <a:ea typeface="Georgia"/>
                <a:cs typeface="Georgia"/>
                <a:sym typeface="Georgia"/>
              </a:rPr>
              <a:t>efficient </a:t>
            </a:r>
            <a:r>
              <a:t>/ɪˈfɪʃ(ə)nt/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YOU ARE A DEVELOPER"/>
          <p:cNvSpPr txBox="1"/>
          <p:nvPr/>
        </p:nvSpPr>
        <p:spPr>
          <a:xfrm>
            <a:off x="1048334" y="1033489"/>
            <a:ext cx="22287332" cy="126825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418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YOU ARE A DEVELOPER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3a. Write programs…"/>
          <p:cNvSpPr txBox="1"/>
          <p:nvPr/>
        </p:nvSpPr>
        <p:spPr>
          <a:xfrm>
            <a:off x="4493303" y="4087441"/>
            <a:ext cx="15397394" cy="5541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3a. Write programs</a:t>
            </a:r>
          </a:p>
          <a:p>
            <a: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(for yourself)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Bas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Bash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445720" y="1172047"/>
            <a:ext cx="13492475" cy="1096411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https://xkcd.com/1205/"/>
          <p:cNvSpPr txBox="1"/>
          <p:nvPr/>
        </p:nvSpPr>
        <p:spPr>
          <a:xfrm>
            <a:off x="17301113" y="12136116"/>
            <a:ext cx="6215102" cy="787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4300"/>
            </a:lvl1pPr>
          </a:lstStyle>
          <a:p>
            <a:pPr/>
            <a:r>
              <a:t>https://xkcd.com/1205/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3b. Avoid GUIs"/>
          <p:cNvSpPr txBox="1"/>
          <p:nvPr/>
        </p:nvSpPr>
        <p:spPr>
          <a:xfrm>
            <a:off x="4833937" y="4536281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3b. Avoid GUIs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3c. Automate testing"/>
          <p:cNvSpPr txBox="1"/>
          <p:nvPr/>
        </p:nvSpPr>
        <p:spPr>
          <a:xfrm>
            <a:off x="3648936" y="4536281"/>
            <a:ext cx="17086128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3c. Automate testing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3d. Repeatable Developer Environment"/>
          <p:cNvSpPr txBox="1"/>
          <p:nvPr/>
        </p:nvSpPr>
        <p:spPr>
          <a:xfrm>
            <a:off x="3103170" y="4291445"/>
            <a:ext cx="18177660" cy="5133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3d. Repeatable Developer Environment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4427395256_01ca851b16_o.jpg" descr="4427395256_01ca851b16_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7958" y="-587675"/>
            <a:ext cx="9560900" cy="14303675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https://www.flickr.com/photos/jackbetty/4427395256"/>
          <p:cNvSpPr txBox="1"/>
          <p:nvPr/>
        </p:nvSpPr>
        <p:spPr>
          <a:xfrm>
            <a:off x="13380650" y="12720670"/>
            <a:ext cx="10400513" cy="62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3200"/>
            </a:lvl1pPr>
          </a:lstStyle>
          <a:p>
            <a:pPr/>
            <a:r>
              <a:t>https://www.flickr.com/photos/jackbetty/4427395256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docker-compose up"/>
          <p:cNvSpPr txBox="1"/>
          <p:nvPr>
            <p:ph type="title"/>
          </p:nvPr>
        </p:nvSpPr>
        <p:spPr>
          <a:xfrm>
            <a:off x="4357275" y="4536281"/>
            <a:ext cx="15669450" cy="4643438"/>
          </a:xfrm>
          <a:prstGeom prst="rect">
            <a:avLst/>
          </a:prstGeom>
        </p:spPr>
        <p:txBody>
          <a:bodyPr/>
          <a:lstStyle>
            <a:lvl1pPr>
              <a:defRPr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docker-compose up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ervices:…"/>
          <p:cNvSpPr txBox="1"/>
          <p:nvPr/>
        </p:nvSpPr>
        <p:spPr>
          <a:xfrm>
            <a:off x="4758716" y="690562"/>
            <a:ext cx="14866567" cy="1233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services: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postgres: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build: </a:t>
            </a:r>
          </a:p>
          <a:p>
            <a:pPr algn="l" defTabSz="642937">
              <a:defRPr b="0" sz="5200">
                <a:latin typeface="Menlo"/>
                <a:ea typeface="Menlo"/>
                <a:cs typeface="Menlo"/>
                <a:sym typeface="Menlo"/>
              </a:defRPr>
            </a:pPr>
            <a:r>
              <a:rPr b="1">
                <a:solidFill>
                  <a:srgbClr val="011480"/>
                </a:solidFill>
              </a:rPr>
              <a:t>     dockerfile: </a:t>
            </a:r>
            <a:r>
              <a:t>Dockerfile-postgres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b="0">
                <a:solidFill>
                  <a:srgbClr val="000000"/>
                </a:solidFill>
              </a:rPr>
              <a:t>   </a:t>
            </a:r>
            <a:r>
              <a:t>expose:</a:t>
            </a:r>
          </a:p>
          <a:p>
            <a:pPr algn="l" defTabSz="642937">
              <a:defRPr b="0" sz="5200">
                <a:latin typeface="Menlo"/>
                <a:ea typeface="Menlo"/>
                <a:cs typeface="Menlo"/>
                <a:sym typeface="Menlo"/>
              </a:defRPr>
            </a:pPr>
            <a:r>
              <a:rPr b="1">
                <a:solidFill>
                  <a:srgbClr val="011480"/>
                </a:solidFill>
              </a:rPr>
              <a:t>     </a:t>
            </a:r>
            <a:r>
              <a:t>- 5432</a:t>
            </a:r>
          </a:p>
          <a:p>
            <a:pPr algn="l" defTabSz="642937">
              <a:defRPr sz="5200">
                <a:solidFill>
                  <a:srgbClr val="018001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>
                <a:solidFill>
                  <a:srgbClr val="018001"/>
                </a:solidFill>
              </a:rPr>
              <a:t>  </a:t>
            </a:r>
            <a:r>
              <a:t>redis: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image: </a:t>
            </a:r>
            <a:r>
              <a:rPr b="0">
                <a:solidFill>
                  <a:srgbClr val="000000"/>
                </a:solidFill>
              </a:rPr>
              <a:t>redis:3.2.9</a:t>
            </a:r>
            <a:endParaRPr b="0">
              <a:solidFill>
                <a:srgbClr val="000000"/>
              </a:solidFill>
            </a:endParaRPr>
          </a:p>
          <a:p>
            <a:pPr algn="l" defTabSz="642937">
              <a:defRPr b="0" sz="5200">
                <a:latin typeface="Menlo"/>
                <a:ea typeface="Menlo"/>
                <a:cs typeface="Menlo"/>
                <a:sym typeface="Menlo"/>
              </a:defRPr>
            </a:pPr>
            <a:r>
              <a:t> 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b="0">
                <a:solidFill>
                  <a:srgbClr val="000000"/>
                </a:solidFill>
              </a:rPr>
              <a:t>  </a:t>
            </a:r>
            <a:r>
              <a:t>our-app: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build:</a:t>
            </a: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dockerfile: </a:t>
            </a:r>
            <a:r>
              <a:rPr b="0">
                <a:solidFill>
                  <a:srgbClr val="000000"/>
                </a:solidFill>
              </a:rPr>
              <a:t>Dockerfile-dev</a:t>
            </a:r>
            <a:endParaRPr b="0">
              <a:solidFill>
                <a:srgbClr val="000000"/>
              </a:solidFill>
            </a:endParaRPr>
          </a:p>
          <a:p>
            <a:pPr algn="l" defTabSz="642937">
              <a:defRPr sz="5200">
                <a:solidFill>
                  <a:srgbClr val="011480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rPr b="0">
                <a:solidFill>
                  <a:srgbClr val="000000"/>
                </a:solidFill>
              </a:rPr>
              <a:t>    </a:t>
            </a:r>
            <a:r>
              <a:t>ports:</a:t>
            </a:r>
          </a:p>
          <a:p>
            <a:pPr algn="l" defTabSz="642937">
              <a:defRPr sz="5200">
                <a:solidFill>
                  <a:srgbClr val="018001"/>
                </a:solidFill>
                <a:latin typeface="Menlo"/>
                <a:ea typeface="Menlo"/>
                <a:cs typeface="Menlo"/>
                <a:sym typeface="Menlo"/>
              </a:defRPr>
            </a:pPr>
            <a:r>
              <a:t>     </a:t>
            </a:r>
            <a:r>
              <a:rPr b="0">
                <a:solidFill>
                  <a:srgbClr val="000000"/>
                </a:solidFill>
              </a:rPr>
              <a:t>- </a:t>
            </a:r>
            <a:r>
              <a:t>"3000:3000"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“Efficiency is doing things right;…"/>
          <p:cNvSpPr txBox="1"/>
          <p:nvPr>
            <p:ph type="title"/>
          </p:nvPr>
        </p:nvSpPr>
        <p:spPr>
          <a:xfrm>
            <a:off x="359598" y="744107"/>
            <a:ext cx="23664804" cy="9363439"/>
          </a:xfrm>
          <a:prstGeom prst="rect">
            <a:avLst/>
          </a:prstGeom>
        </p:spPr>
        <p:txBody>
          <a:bodyPr/>
          <a:lstStyle/>
          <a:p>
            <a:pPr/>
            <a:r>
              <a:t>“Efficiency is doing things right; </a:t>
            </a:r>
          </a:p>
          <a:p>
            <a:pPr/>
            <a:r>
              <a:t>effectiveness is doing the right things.”</a:t>
            </a:r>
          </a:p>
        </p:txBody>
      </p:sp>
      <p:sp>
        <p:nvSpPr>
          <p:cNvPr id="151" name="—Peter Drucker"/>
          <p:cNvSpPr txBox="1"/>
          <p:nvPr/>
        </p:nvSpPr>
        <p:spPr>
          <a:xfrm>
            <a:off x="13337699" y="8389870"/>
            <a:ext cx="9532634" cy="1717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642937">
              <a:lnSpc>
                <a:spcPts val="15300"/>
              </a:lnSpc>
              <a:defRPr b="0" sz="10300">
                <a:solidFill>
                  <a:srgbClr val="55555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—Peter Drucker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4. Fast feedbac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9600">
                <a:solidFill>
                  <a:schemeClr val="accent5">
                    <a:lumOff val="-29866"/>
                  </a:schemeClr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4. Fast feedback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4a. Test-Driven Development"/>
          <p:cNvSpPr txBox="1"/>
          <p:nvPr/>
        </p:nvSpPr>
        <p:spPr>
          <a:xfrm>
            <a:off x="1754620" y="4536281"/>
            <a:ext cx="20874760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4a. Test-Driven Development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st"/>
          <p:cNvSpPr/>
          <p:nvPr/>
        </p:nvSpPr>
        <p:spPr>
          <a:xfrm>
            <a:off x="9810494" y="1286672"/>
            <a:ext cx="4763012" cy="4749442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8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Test</a:t>
            </a:r>
          </a:p>
        </p:txBody>
      </p:sp>
      <p:sp>
        <p:nvSpPr>
          <p:cNvPr id="218" name="Code"/>
          <p:cNvSpPr/>
          <p:nvPr/>
        </p:nvSpPr>
        <p:spPr>
          <a:xfrm>
            <a:off x="14573505" y="7679886"/>
            <a:ext cx="4763012" cy="4749442"/>
          </a:xfrm>
          <a:prstGeom prst="ellipse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8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Code</a:t>
            </a:r>
          </a:p>
        </p:txBody>
      </p:sp>
      <p:sp>
        <p:nvSpPr>
          <p:cNvPr id="219" name="Refactor"/>
          <p:cNvSpPr/>
          <p:nvPr/>
        </p:nvSpPr>
        <p:spPr>
          <a:xfrm>
            <a:off x="5047484" y="7679886"/>
            <a:ext cx="4763011" cy="4749442"/>
          </a:xfrm>
          <a:prstGeom prst="ellipse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b="0" sz="8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Refactor</a:t>
            </a:r>
          </a:p>
        </p:txBody>
      </p:sp>
      <p:sp>
        <p:nvSpPr>
          <p:cNvPr id="220" name="Arrow"/>
          <p:cNvSpPr/>
          <p:nvPr/>
        </p:nvSpPr>
        <p:spPr>
          <a:xfrm rot="3068848">
            <a:off x="14012921" y="5528814"/>
            <a:ext cx="2254785" cy="223404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" name="Arrow"/>
          <p:cNvSpPr/>
          <p:nvPr/>
        </p:nvSpPr>
        <p:spPr>
          <a:xfrm flipH="1" rot="7179536">
            <a:off x="7862061" y="5406297"/>
            <a:ext cx="2254786" cy="223404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2" name="Arrow"/>
          <p:cNvSpPr/>
          <p:nvPr/>
        </p:nvSpPr>
        <p:spPr>
          <a:xfrm flipH="1">
            <a:off x="11064607" y="9159991"/>
            <a:ext cx="2254785" cy="2234045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eeing a test fail is the test that tests if the test tests what it is supposed to test"/>
          <p:cNvSpPr txBox="1"/>
          <p:nvPr>
            <p:ph type="title"/>
          </p:nvPr>
        </p:nvSpPr>
        <p:spPr>
          <a:xfrm>
            <a:off x="1386614" y="2943572"/>
            <a:ext cx="21610772" cy="7828856"/>
          </a:xfrm>
          <a:prstGeom prst="rect">
            <a:avLst/>
          </a:prstGeom>
        </p:spPr>
        <p:txBody>
          <a:bodyPr/>
          <a:lstStyle>
            <a:lvl1pPr>
              <a:defRPr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Seeing a test fail is the test that tests if the test tests what it is supposed to test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business?"/>
          <p:cNvSpPr txBox="1"/>
          <p:nvPr/>
        </p:nvSpPr>
        <p:spPr>
          <a:xfrm>
            <a:off x="4833937" y="4536281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1200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business?</a:t>
            </a:r>
          </a:p>
        </p:txBody>
      </p:sp>
      <p:grpSp>
        <p:nvGrpSpPr>
          <p:cNvPr id="232" name="Group"/>
          <p:cNvGrpSpPr/>
          <p:nvPr/>
        </p:nvGrpSpPr>
        <p:grpSpPr>
          <a:xfrm>
            <a:off x="1729747" y="4536281"/>
            <a:ext cx="21602524" cy="8161416"/>
            <a:chOff x="0" y="0"/>
            <a:chExt cx="21602523" cy="8161415"/>
          </a:xfrm>
        </p:grpSpPr>
        <p:sp>
          <p:nvSpPr>
            <p:cNvPr id="227" name="logic"/>
            <p:cNvSpPr txBox="1"/>
            <p:nvPr/>
          </p:nvSpPr>
          <p:spPr>
            <a:xfrm>
              <a:off x="0" y="3517977"/>
              <a:ext cx="14716125" cy="4643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rmAutofit fontScale="100000" lnSpcReduction="0"/>
            </a:bodyPr>
            <a:lstStyle>
              <a:lvl1pPr defTabSz="821531">
                <a:defRPr b="0" sz="11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logic</a:t>
              </a:r>
            </a:p>
          </p:txBody>
        </p:sp>
        <p:sp>
          <p:nvSpPr>
            <p:cNvPr id="228" name="side effects"/>
            <p:cNvSpPr txBox="1"/>
            <p:nvPr/>
          </p:nvSpPr>
          <p:spPr>
            <a:xfrm>
              <a:off x="6886398" y="3517977"/>
              <a:ext cx="14716126" cy="46434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rmAutofit fontScale="100000" lnSpcReduction="0"/>
            </a:bodyPr>
            <a:lstStyle>
              <a:lvl1pPr defTabSz="821531">
                <a:defRPr b="0" sz="11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side effects</a:t>
              </a:r>
            </a:p>
          </p:txBody>
        </p:sp>
        <p:sp>
          <p:nvSpPr>
            <p:cNvPr id="229" name="business"/>
            <p:cNvSpPr txBox="1"/>
            <p:nvPr/>
          </p:nvSpPr>
          <p:spPr>
            <a:xfrm>
              <a:off x="3104190" y="0"/>
              <a:ext cx="14716126" cy="46434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rmAutofit fontScale="100000" lnSpcReduction="0"/>
            </a:bodyPr>
            <a:lstStyle>
              <a:lvl1pPr defTabSz="821531">
                <a:defRPr b="0" sz="11200">
                  <a:solidFill>
                    <a:schemeClr val="accent3">
                      <a:hueOff val="914337"/>
                      <a:satOff val="31515"/>
                      <a:lumOff val="-30790"/>
                    </a:schemeClr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business</a:t>
              </a:r>
            </a:p>
          </p:txBody>
        </p:sp>
        <p:sp>
          <p:nvSpPr>
            <p:cNvPr id="230" name="Line"/>
            <p:cNvSpPr/>
            <p:nvPr/>
          </p:nvSpPr>
          <p:spPr>
            <a:xfrm flipH="1">
              <a:off x="7607747" y="3306822"/>
              <a:ext cx="1149268" cy="1817885"/>
            </a:xfrm>
            <a:prstGeom prst="line">
              <a:avLst/>
            </a:prstGeom>
            <a:noFill/>
            <a:ln w="1143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231" name="Line"/>
            <p:cNvSpPr/>
            <p:nvPr/>
          </p:nvSpPr>
          <p:spPr>
            <a:xfrm>
              <a:off x="11691259" y="3306822"/>
              <a:ext cx="1149269" cy="1817885"/>
            </a:xfrm>
            <a:prstGeom prst="line">
              <a:avLst/>
            </a:prstGeom>
            <a:noFill/>
            <a:ln w="114300" cap="flat">
              <a:solidFill>
                <a:schemeClr val="accent3">
                  <a:hueOff val="914337"/>
                  <a:satOff val="31515"/>
                  <a:lumOff val="-3079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defTabSz="821531">
                <a:defRPr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sp>
        <p:nvSpPr>
          <p:cNvPr id="233" name="“I don’t know what I am going to build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“I don’t know what I am going to build” </a:t>
            </a:r>
          </a:p>
        </p:txBody>
      </p:sp>
      <p:sp>
        <p:nvSpPr>
          <p:cNvPr id="234" name="Line"/>
          <p:cNvSpPr/>
          <p:nvPr/>
        </p:nvSpPr>
        <p:spPr>
          <a:xfrm>
            <a:off x="13804627" y="3037843"/>
            <a:ext cx="1057441" cy="675942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5" name="Line"/>
          <p:cNvSpPr/>
          <p:nvPr/>
        </p:nvSpPr>
        <p:spPr>
          <a:xfrm flipH="1">
            <a:off x="8360981" y="3037842"/>
            <a:ext cx="1057441" cy="675942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6" name="side effects?"/>
          <p:cNvSpPr txBox="1"/>
          <p:nvPr/>
        </p:nvSpPr>
        <p:spPr>
          <a:xfrm>
            <a:off x="4833937" y="6295270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1200">
                <a:solidFill>
                  <a:schemeClr val="accent5">
                    <a:lumOff val="-29866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side effects?</a:t>
            </a:r>
          </a:p>
        </p:txBody>
      </p:sp>
      <p:sp>
        <p:nvSpPr>
          <p:cNvPr id="237" name="Line"/>
          <p:cNvSpPr/>
          <p:nvPr/>
        </p:nvSpPr>
        <p:spPr>
          <a:xfrm flipH="1">
            <a:off x="11851298" y="2985176"/>
            <a:ext cx="1" cy="4476518"/>
          </a:xfrm>
          <a:prstGeom prst="line">
            <a:avLst/>
          </a:prstGeom>
          <a:ln w="114300">
            <a:solidFill>
              <a:srgbClr val="00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821531"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9" name="Connection Line"/>
          <p:cNvSpPr/>
          <p:nvPr/>
        </p:nvSpPr>
        <p:spPr>
          <a:xfrm>
            <a:off x="16572450" y="6004687"/>
            <a:ext cx="2639940" cy="2963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98" h="21600" fill="norm" stroke="1" extrusionOk="0">
                <a:moveTo>
                  <a:pt x="19668" y="0"/>
                </a:moveTo>
                <a:cubicBezTo>
                  <a:pt x="21600" y="13895"/>
                  <a:pt x="15044" y="21095"/>
                  <a:pt x="0" y="21600"/>
                </a:cubicBezTo>
              </a:path>
            </a:pathLst>
          </a:custGeom>
          <a:ln w="177800">
            <a:solidFill>
              <a:schemeClr val="accent3">
                <a:hueOff val="362282"/>
                <a:satOff val="31803"/>
                <a:lumOff val="-18242"/>
              </a:schemeClr>
            </a:solidFill>
            <a:custDash>
              <a:ds d="200000" sp="200000"/>
            </a:custDash>
            <a:miter lim="400000"/>
            <a:headEnd type="triangle"/>
          </a:ln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33"/>
                                        </p:tgtEl>
                                      </p:cBhvr>
                                      <p:by x="49343" y="4934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withEffect" presetSubtype="0" presetID="-1" grpId="2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000 -0.355780" origin="layout" pathEditMode="relative">
                                      <p:cBhvr>
                                        <p:cTn id="9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mph" nodeType="clickEffect" presetSubtype="0" presetID="6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0" fill="hold"/>
                                        <p:tgtEl>
                                          <p:spTgt spid="226"/>
                                        </p:tgtEl>
                                      </p:cBhvr>
                                      <p:by x="49343" y="49343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Class="entr" nodeType="after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1" dur="7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path" nodeType="withEffect" presetSubtype="0" presetID="-1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20687 -0.187804" origin="layout" pathEditMode="relative">
                                      <p:cBhvr>
                                        <p:cTn id="24" dur="1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mph" nodeType="clickEffect" presetSubtype="0" presetID="6" grpId="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1000" fill="hold"/>
                                        <p:tgtEl>
                                          <p:spTgt spid="232"/>
                                        </p:tgtEl>
                                      </p:cBhvr>
                                      <p:by x="48999" y="48999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6" dur="7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path" nodeType="withEffect" presetSubtype="0" presetID="-1" grpId="1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76243 -0.297514" origin="layout" pathEditMode="relative">
                                      <p:cBhvr>
                                        <p:cTn id="39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11"/>
      <p:bldP build="whole" bldLvl="1" animBg="1" rev="0" advAuto="0" spid="237" grpId="12"/>
      <p:bldP build="whole" bldLvl="1" animBg="1" rev="0" advAuto="0" spid="233" grpId="1"/>
      <p:bldP build="whole" bldLvl="1" animBg="1" rev="0" advAuto="0" spid="239" grpId="13"/>
      <p:bldP build="whole" bldLvl="1" animBg="1" rev="0" advAuto="0" spid="226" grpId="3"/>
      <p:bldP build="whole" bldLvl="1" animBg="1" rev="0" advAuto="0" spid="226" grpId="4"/>
      <p:bldP build="whole" bldLvl="1" animBg="1" rev="0" advAuto="0" spid="232" grpId="7"/>
      <p:bldP build="whole" bldLvl="1" animBg="1" rev="0" advAuto="0" spid="235" grpId="5"/>
      <p:bldP build="whole" bldLvl="1" animBg="1" rev="0" advAuto="0" spid="232" grpId="8"/>
      <p:bldP build="whole" bldLvl="1" animBg="1" rev="0" advAuto="0" spid="234" grpId="9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4b. REPL"/>
          <p:cNvSpPr txBox="1"/>
          <p:nvPr/>
        </p:nvSpPr>
        <p:spPr>
          <a:xfrm>
            <a:off x="4833937" y="4536281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4b. REPL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4c. Code reviews"/>
          <p:cNvSpPr txBox="1"/>
          <p:nvPr/>
        </p:nvSpPr>
        <p:spPr>
          <a:xfrm>
            <a:off x="4833937" y="4536281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4c. Code reviews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3866" y="1993090"/>
            <a:ext cx="15096268" cy="97298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4c. Code reviews"/>
          <p:cNvSpPr txBox="1"/>
          <p:nvPr/>
        </p:nvSpPr>
        <p:spPr>
          <a:xfrm>
            <a:off x="4833937" y="4536281"/>
            <a:ext cx="14716126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4c. Code reviews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4c. Continuous code reviews"/>
          <p:cNvSpPr txBox="1"/>
          <p:nvPr/>
        </p:nvSpPr>
        <p:spPr>
          <a:xfrm>
            <a:off x="1397668" y="4536281"/>
            <a:ext cx="21588664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4c. Continuous code reviews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384179" y="856461"/>
            <a:ext cx="14999821" cy="2805564"/>
          </a:xfrm>
          <a:prstGeom prst="rect">
            <a:avLst/>
          </a:prstGeom>
        </p:spPr>
      </p:pic>
      <p:sp>
        <p:nvSpPr>
          <p:cNvPr id="154" name="1. Focus"/>
          <p:cNvSpPr txBox="1"/>
          <p:nvPr/>
        </p:nvSpPr>
        <p:spPr>
          <a:xfrm>
            <a:off x="4833937" y="4701334"/>
            <a:ext cx="14716126" cy="4313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26000">
                <a:solidFill>
                  <a:schemeClr val="accent5">
                    <a:lumOff val="-29866"/>
                  </a:schemeClr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1. Focus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4c. Continuous code reviews…"/>
          <p:cNvSpPr txBox="1"/>
          <p:nvPr/>
        </p:nvSpPr>
        <p:spPr>
          <a:xfrm>
            <a:off x="-1123777" y="4213427"/>
            <a:ext cx="26631554" cy="7974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4c. Continuous code reviews</a:t>
            </a:r>
          </a:p>
          <a:p>
            <a: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pPr>
            <a:r>
              <a:t>(Pair programming)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1. Focus…"/>
          <p:cNvSpPr txBox="1"/>
          <p:nvPr>
            <p:ph type="title"/>
          </p:nvPr>
        </p:nvSpPr>
        <p:spPr>
          <a:xfrm>
            <a:off x="2059391" y="884316"/>
            <a:ext cx="19055468" cy="11947368"/>
          </a:xfrm>
          <a:prstGeom prst="rect">
            <a:avLst/>
          </a:prstGeom>
        </p:spPr>
        <p:txBody>
          <a:bodyPr/>
          <a:lstStyle/>
          <a:p>
            <a:pPr lvl="1" algn="l" defTabSz="821531">
              <a:defRPr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1. Focus</a:t>
            </a:r>
          </a:p>
          <a:p>
            <a:pPr lvl="1" marL="904239" indent="-586739" algn="l" defTabSz="821531">
              <a:buSzPct val="70000"/>
              <a:defRPr sz="7400"/>
            </a:pPr>
            <a:r>
              <a:t>Disable notifications</a:t>
            </a:r>
          </a:p>
          <a:p>
            <a:pPr lvl="1" marL="886460" indent="-568960" algn="l" defTabSz="821531">
              <a:buSzPct val="70000"/>
              <a:defRPr sz="7400"/>
            </a:pPr>
            <a:r>
              <a:t>Pair Program</a:t>
            </a:r>
          </a:p>
          <a:p>
            <a:pPr lvl="1" marL="886460" indent="-568960" algn="l" defTabSz="821531">
              <a:buSzPct val="70000"/>
              <a:defRPr sz="7400"/>
            </a:pPr>
            <a:r>
              <a:t>Rest</a:t>
            </a:r>
          </a:p>
          <a:p>
            <a:pPr lvl="1" marL="886460" indent="-568960" algn="l" defTabSz="821531">
              <a:buSzPct val="70000"/>
              <a:defRPr sz="7400"/>
            </a:pPr>
            <a:r>
              <a:t>One thing at a time</a:t>
            </a:r>
          </a:p>
          <a:p>
            <a:pPr algn="l">
              <a:defRPr sz="7400"/>
            </a:pPr>
          </a:p>
          <a:p>
            <a:pPr lvl="1" algn="l" defTabSz="821531">
              <a:defRPr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2. Master your IDE</a:t>
            </a:r>
          </a:p>
          <a:p>
            <a:pPr lvl="1" marL="886460" indent="-568960" algn="l" defTabSz="821531">
              <a:buSzPct val="70000"/>
              <a:defRPr sz="7400"/>
            </a:pPr>
            <a:r>
              <a:t>Functionality</a:t>
            </a:r>
          </a:p>
          <a:p>
            <a:pPr lvl="1" marL="886460" indent="-568960" algn="l" defTabSz="821531">
              <a:buSzPct val="70000"/>
              <a:defRPr sz="7400"/>
            </a:pPr>
            <a:r>
              <a:t>Shortcuts</a:t>
            </a:r>
          </a:p>
          <a:p>
            <a:pPr lvl="1" marL="886460" indent="-568960" algn="l" defTabSz="821531">
              <a:buSzPct val="70000"/>
              <a:defRPr sz="7400"/>
            </a:pPr>
            <a:r>
              <a:t>Pair Program</a:t>
            </a:r>
          </a:p>
        </p:txBody>
      </p:sp>
      <p:sp>
        <p:nvSpPr>
          <p:cNvPr id="254" name="3. No menial work…"/>
          <p:cNvSpPr txBox="1"/>
          <p:nvPr/>
        </p:nvSpPr>
        <p:spPr>
          <a:xfrm>
            <a:off x="12871786" y="1126830"/>
            <a:ext cx="15648824" cy="121969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 defTabSz="821531">
              <a:defRPr b="0"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3. No menial work</a:t>
            </a:r>
          </a:p>
          <a:p>
            <a:pPr lvl="1" marL="886460" indent="-568960" algn="l" defTabSz="821531">
              <a:buSzPct val="70000"/>
              <a:buAutoNum type="alphaUcPeriod" startAt="1"/>
              <a:defRPr b="0" sz="7400">
                <a:latin typeface="+mn-lt"/>
                <a:ea typeface="+mn-ea"/>
                <a:cs typeface="+mn-cs"/>
                <a:sym typeface="Helvetica Neue Medium"/>
              </a:defRPr>
            </a:pPr>
            <a:r>
              <a:t>Write programs</a:t>
            </a:r>
          </a:p>
          <a:p>
            <a:pPr lvl="1" marL="886460" indent="-568960" algn="l" defTabSz="821531">
              <a:buSzPct val="70000"/>
              <a:buAutoNum type="alphaUcPeriod" startAt="1"/>
              <a:defRPr b="0" sz="7400">
                <a:latin typeface="+mn-lt"/>
                <a:ea typeface="+mn-ea"/>
                <a:cs typeface="+mn-cs"/>
                <a:sym typeface="Helvetica Neue Medium"/>
              </a:defRPr>
            </a:pPr>
            <a:r>
              <a:t>Avoid GUIs</a:t>
            </a:r>
          </a:p>
          <a:p>
            <a:pPr lvl="1" marL="886460" indent="-568960" algn="l" defTabSz="821531">
              <a:buSzPct val="70000"/>
              <a:buAutoNum type="alphaUcPeriod" startAt="1"/>
              <a:defRPr b="0" sz="7400">
                <a:latin typeface="+mn-lt"/>
                <a:ea typeface="+mn-ea"/>
                <a:cs typeface="+mn-cs"/>
                <a:sym typeface="Helvetica Neue Medium"/>
              </a:defRPr>
            </a:pPr>
            <a:r>
              <a:t>Automate testing</a:t>
            </a:r>
          </a:p>
          <a:p>
            <a:pPr lvl="1" marL="886460" indent="-568960" algn="l" defTabSz="821531">
              <a:buSzPct val="70000"/>
              <a:buAutoNum type="alphaUcPeriod" startAt="1"/>
              <a:defRPr b="0" sz="7400">
                <a:latin typeface="+mn-lt"/>
                <a:ea typeface="+mn-ea"/>
                <a:cs typeface="+mn-cs"/>
                <a:sym typeface="Helvetica Neue Medium"/>
              </a:defRPr>
            </a:pPr>
            <a:r>
              <a:t>Repeatable dev env</a:t>
            </a:r>
          </a:p>
          <a:p>
            <a:pPr algn="l" defTabSz="821531">
              <a:defRPr b="0"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  <a:p>
            <a:pPr algn="l" defTabSz="821531">
              <a:defRPr b="0" sz="7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t>4. Fast feedback</a:t>
            </a:r>
          </a:p>
          <a:p>
            <a:pPr lvl="1" marL="886460" indent="-568960" algn="l" defTabSz="821531">
              <a:buSzPct val="70000"/>
              <a:buAutoNum type="alphaUcPeriod" startAt="1"/>
              <a:defRPr b="0" sz="7400">
                <a:latin typeface="+mn-lt"/>
                <a:ea typeface="+mn-ea"/>
                <a:cs typeface="+mn-cs"/>
                <a:sym typeface="Helvetica Neue Medium"/>
              </a:defRPr>
            </a:pPr>
            <a:r>
              <a:t>TDD</a:t>
            </a:r>
          </a:p>
          <a:p>
            <a:pPr lvl="1" marL="886460" indent="-568960" algn="l" defTabSz="821531">
              <a:buSzPct val="70000"/>
              <a:buAutoNum type="alphaUcPeriod" startAt="1"/>
              <a:defRPr b="0" sz="7400">
                <a:latin typeface="+mn-lt"/>
                <a:ea typeface="+mn-ea"/>
                <a:cs typeface="+mn-cs"/>
                <a:sym typeface="Helvetica Neue Medium"/>
              </a:defRPr>
            </a:pPr>
            <a:r>
              <a:t>REPL</a:t>
            </a:r>
          </a:p>
          <a:p>
            <a:pPr lvl="1" marL="886460" indent="-568960" algn="l" defTabSz="821531">
              <a:buSzPct val="70000"/>
              <a:buAutoNum type="alphaUcPeriod" startAt="1"/>
              <a:defRPr b="0" sz="7400">
                <a:latin typeface="+mn-lt"/>
                <a:ea typeface="+mn-ea"/>
                <a:cs typeface="+mn-cs"/>
                <a:sym typeface="Helvetica Neue Medium"/>
              </a:defRPr>
            </a:pPr>
            <a:r>
              <a:t>Pair Program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top…"/>
          <p:cNvSpPr txBox="1"/>
          <p:nvPr>
            <p:ph type="title"/>
          </p:nvPr>
        </p:nvSpPr>
        <p:spPr>
          <a:xfrm>
            <a:off x="947173" y="2950640"/>
            <a:ext cx="22489654" cy="7814720"/>
          </a:xfrm>
          <a:prstGeom prst="rect">
            <a:avLst/>
          </a:prstGeom>
        </p:spPr>
        <p:txBody>
          <a:bodyPr/>
          <a:lstStyle/>
          <a:p>
            <a:pPr>
              <a:defRPr sz="13500"/>
            </a:pPr>
            <a:r>
              <a:t>Stop</a:t>
            </a:r>
          </a:p>
          <a:p>
            <a:pPr>
              <a:defRPr sz="13500"/>
            </a:pPr>
            <a:r>
              <a:t> Reflect on how you work Never stop 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@DanLebrero…"/>
          <p:cNvSpPr/>
          <p:nvPr/>
        </p:nvSpPr>
        <p:spPr>
          <a:xfrm>
            <a:off x="10183206" y="4942929"/>
            <a:ext cx="9294496" cy="4040188"/>
          </a:xfrm>
          <a:prstGeom prst="rect">
            <a:avLst/>
          </a:prstGeom>
          <a:solidFill>
            <a:srgbClr val="FFFFFF">
              <a:alpha val="91000"/>
            </a:srgbClr>
          </a:solidFill>
          <a:ln w="25400">
            <a:solidFill>
              <a:srgbClr val="0095D6">
                <a:alpha val="91000"/>
              </a:srgbClr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4293" tIns="64293" rIns="64293" bIns="64293">
            <a:spAutoFit/>
          </a:bodyPr>
          <a:lstStyle/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@DanLebrero</a:t>
            </a:r>
          </a:p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dlebrero@gmail.com</a:t>
            </a:r>
          </a:p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u="sng">
                <a:solidFill>
                  <a:srgbClr val="555555"/>
                </a:solidFill>
                <a:uFill>
                  <a:solidFill>
                    <a:srgbClr val="555555"/>
                  </a:solidFill>
                </a:uFill>
                <a:hlinkClick r:id="rId2" invalidUrl="" action="" tgtFrame="" tooltip="" history="1" highlightClick="0" endSnd="0"/>
              </a:rPr>
              <a:t>danlebrero.com</a:t>
            </a:r>
          </a:p>
        </p:txBody>
      </p:sp>
      <p:sp>
        <p:nvSpPr>
          <p:cNvPr id="259" name="@Akvo…"/>
          <p:cNvSpPr/>
          <p:nvPr/>
        </p:nvSpPr>
        <p:spPr>
          <a:xfrm>
            <a:off x="10183206" y="9712434"/>
            <a:ext cx="9374351" cy="2744788"/>
          </a:xfrm>
          <a:prstGeom prst="rect">
            <a:avLst/>
          </a:prstGeom>
          <a:solidFill>
            <a:srgbClr val="FFFFFF">
              <a:alpha val="90000"/>
            </a:srgbClr>
          </a:solidFill>
          <a:ln w="25400">
            <a:solidFill>
              <a:srgbClr val="0095D6">
                <a:alpha val="90000"/>
              </a:srgbClr>
            </a:solidFill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3" tIns="64293" rIns="64293" bIns="64293">
            <a:spAutoFit/>
          </a:bodyPr>
          <a:lstStyle/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t>@Akvo</a:t>
            </a:r>
          </a:p>
          <a:p>
            <a:pPr algn="l" defTabSz="642937">
              <a:defRPr b="0" sz="7500"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u="sng">
                <a:solidFill>
                  <a:srgbClr val="555555"/>
                </a:solidFill>
                <a:uFill>
                  <a:solidFill>
                    <a:srgbClr val="555555"/>
                  </a:solidFill>
                </a:uFill>
                <a:hlinkClick r:id="rId3" invalidUrl="" action="" tgtFrame="" tooltip="" history="1" highlightClick="0" endSnd="0"/>
              </a:rPr>
              <a:t>https://akvo.org/</a:t>
            </a:r>
          </a:p>
        </p:txBody>
      </p:sp>
      <p:pic>
        <p:nvPicPr>
          <p:cNvPr id="260" name="me.jpg" descr="me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58464" y="4981982"/>
            <a:ext cx="3154856" cy="3988435"/>
          </a:xfrm>
          <a:prstGeom prst="rect">
            <a:avLst/>
          </a:prstGeom>
          <a:ln w="50800">
            <a:solidFill>
              <a:srgbClr val="0077AB"/>
            </a:solidFill>
            <a:miter lim="400000"/>
          </a:ln>
        </p:spPr>
      </p:pic>
      <p:sp>
        <p:nvSpPr>
          <p:cNvPr id="261" name="???"/>
          <p:cNvSpPr txBox="1"/>
          <p:nvPr/>
        </p:nvSpPr>
        <p:spPr>
          <a:xfrm>
            <a:off x="8365296" y="740961"/>
            <a:ext cx="7653408" cy="4366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4293" tIns="64293" rIns="64293" bIns="64293" anchor="b">
            <a:normAutofit fontScale="100000" lnSpcReduction="0"/>
          </a:bodyPr>
          <a:lstStyle>
            <a:lvl1pPr algn="l" defTabSz="630078">
              <a:defRPr sz="27538">
                <a:solidFill>
                  <a:srgbClr val="D42430"/>
                </a:solidFill>
                <a:latin typeface="Cantarell"/>
                <a:ea typeface="Cantarell"/>
                <a:cs typeface="Cantarell"/>
                <a:sym typeface="Cantarell"/>
              </a:defRPr>
            </a:lvl1pPr>
          </a:lstStyle>
          <a:p>
            <a:pPr/>
            <a:r>
              <a:t>???</a:t>
            </a:r>
          </a:p>
        </p:txBody>
      </p:sp>
      <p:pic>
        <p:nvPicPr>
          <p:cNvPr id="262" name="Image" descr="Image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1746358" y="10142910"/>
            <a:ext cx="8040763" cy="1883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Image" descr="Image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84179" y="856461"/>
            <a:ext cx="14999821" cy="280556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tumblr_m9t31sX4ER1qgcra2o1_500.gif" descr="tumblr_m9t31sX4ER1qgcra2o1_500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83389" y="2101350"/>
            <a:ext cx="17617222" cy="951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1a. Disable ALL notifications"/>
          <p:cNvSpPr txBox="1"/>
          <p:nvPr/>
        </p:nvSpPr>
        <p:spPr>
          <a:xfrm>
            <a:off x="69195" y="4536281"/>
            <a:ext cx="24245610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1a. Disable ALL notifications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97020" y="626417"/>
            <a:ext cx="12389960" cy="124631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MRW it's Monday and my co worker won't shut up - Imgur.gif" descr="MRW it's Monday and my co worker won't shut up - Imgur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54892" y="1430169"/>
            <a:ext cx="14474216" cy="10855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1b. Pair Programming"/>
          <p:cNvSpPr txBox="1"/>
          <p:nvPr/>
        </p:nvSpPr>
        <p:spPr>
          <a:xfrm>
            <a:off x="3820306" y="4536281"/>
            <a:ext cx="16743388" cy="46434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>
            <a:lvl1pPr defTabSz="821531">
              <a:defRPr b="0" sz="17500"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/>
            <a:r>
              <a:t>1b. Pair Programming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